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9"/>
  </p:notesMasterIdLst>
  <p:handoutMasterIdLst>
    <p:handoutMasterId r:id="rId110"/>
  </p:handoutMasterIdLst>
  <p:sldIdLst>
    <p:sldId id="270" r:id="rId2"/>
    <p:sldId id="273" r:id="rId3"/>
    <p:sldId id="256" r:id="rId4"/>
    <p:sldId id="260" r:id="rId5"/>
    <p:sldId id="269" r:id="rId6"/>
    <p:sldId id="268" r:id="rId7"/>
    <p:sldId id="267" r:id="rId8"/>
    <p:sldId id="272" r:id="rId9"/>
    <p:sldId id="271" r:id="rId10"/>
    <p:sldId id="266" r:id="rId11"/>
    <p:sldId id="265" r:id="rId12"/>
    <p:sldId id="264" r:id="rId13"/>
    <p:sldId id="263" r:id="rId14"/>
    <p:sldId id="262" r:id="rId15"/>
    <p:sldId id="257" r:id="rId16"/>
    <p:sldId id="261" r:id="rId17"/>
    <p:sldId id="318" r:id="rId18"/>
    <p:sldId id="314" r:id="rId19"/>
    <p:sldId id="258" r:id="rId20"/>
    <p:sldId id="362" r:id="rId21"/>
    <p:sldId id="274" r:id="rId22"/>
    <p:sldId id="287" r:id="rId23"/>
    <p:sldId id="290" r:id="rId24"/>
    <p:sldId id="315" r:id="rId25"/>
    <p:sldId id="289" r:id="rId26"/>
    <p:sldId id="288" r:id="rId27"/>
    <p:sldId id="286" r:id="rId28"/>
    <p:sldId id="285" r:id="rId29"/>
    <p:sldId id="284" r:id="rId30"/>
    <p:sldId id="283" r:id="rId31"/>
    <p:sldId id="282" r:id="rId32"/>
    <p:sldId id="281" r:id="rId33"/>
    <p:sldId id="280" r:id="rId34"/>
    <p:sldId id="279" r:id="rId35"/>
    <p:sldId id="278" r:id="rId36"/>
    <p:sldId id="277" r:id="rId37"/>
    <p:sldId id="276" r:id="rId38"/>
    <p:sldId id="275" r:id="rId39"/>
    <p:sldId id="305" r:id="rId40"/>
    <p:sldId id="291" r:id="rId41"/>
    <p:sldId id="316" r:id="rId42"/>
    <p:sldId id="308" r:id="rId43"/>
    <p:sldId id="306" r:id="rId44"/>
    <p:sldId id="309" r:id="rId45"/>
    <p:sldId id="292" r:id="rId46"/>
    <p:sldId id="303" r:id="rId47"/>
    <p:sldId id="310" r:id="rId48"/>
    <p:sldId id="311" r:id="rId49"/>
    <p:sldId id="307" r:id="rId50"/>
    <p:sldId id="312" r:id="rId51"/>
    <p:sldId id="304" r:id="rId52"/>
    <p:sldId id="302" r:id="rId53"/>
    <p:sldId id="363" r:id="rId54"/>
    <p:sldId id="301" r:id="rId55"/>
    <p:sldId id="313" r:id="rId56"/>
    <p:sldId id="300" r:id="rId57"/>
    <p:sldId id="369" r:id="rId58"/>
    <p:sldId id="364" r:id="rId59"/>
    <p:sldId id="365" r:id="rId60"/>
    <p:sldId id="319" r:id="rId61"/>
    <p:sldId id="29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296" r:id="rId77"/>
    <p:sldId id="325" r:id="rId78"/>
    <p:sldId id="353" r:id="rId79"/>
    <p:sldId id="366" r:id="rId80"/>
    <p:sldId id="367" r:id="rId81"/>
    <p:sldId id="340" r:id="rId82"/>
    <p:sldId id="342" r:id="rId83"/>
    <p:sldId id="343" r:id="rId84"/>
    <p:sldId id="344" r:id="rId85"/>
    <p:sldId id="320" r:id="rId86"/>
    <p:sldId id="341" r:id="rId87"/>
    <p:sldId id="345" r:id="rId88"/>
    <p:sldId id="323" r:id="rId89"/>
    <p:sldId id="346" r:id="rId90"/>
    <p:sldId id="355" r:id="rId91"/>
    <p:sldId id="357" r:id="rId92"/>
    <p:sldId id="356" r:id="rId93"/>
    <p:sldId id="354" r:id="rId94"/>
    <p:sldId id="358" r:id="rId95"/>
    <p:sldId id="372" r:id="rId96"/>
    <p:sldId id="376" r:id="rId97"/>
    <p:sldId id="373" r:id="rId98"/>
    <p:sldId id="374" r:id="rId99"/>
    <p:sldId id="375" r:id="rId100"/>
    <p:sldId id="377" r:id="rId101"/>
    <p:sldId id="379" r:id="rId102"/>
    <p:sldId id="380" r:id="rId103"/>
    <p:sldId id="297" r:id="rId104"/>
    <p:sldId id="368" r:id="rId105"/>
    <p:sldId id="359" r:id="rId106"/>
    <p:sldId id="360" r:id="rId107"/>
    <p:sldId id="361" r:id="rId10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876E-B504-4C05-9741-85D1732BC737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8FFC-8406-4F11-A7D2-38499770C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358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5A754-15EC-4F0F-8114-9E54AC67C4B2}" type="datetimeFigureOut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A3E99-D8EB-4A8F-9549-96C37A83D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216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A3E99-D8EB-4A8F-9549-96C37A83DD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10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A3E99-D8EB-4A8F-9549-96C37A83DD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3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13423-D1AB-49F0-8060-727FEFA5993F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0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01040-AABE-4E98-B8F7-BFEC2C45673D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24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94E5-2738-4B3F-8754-E7419C292496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79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325B-753B-4E54-8CFB-C2D12864CB9E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BB8BD-A6F6-4428-973A-78202729B052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4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B357-DBA4-4297-AE44-B25A3D9197F9}" type="datetime1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8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36236-CC3F-4549-91AC-AEFCD3F8A2BB}" type="datetime1">
              <a:rPr lang="fr-FR" smtClean="0"/>
              <a:t>18/11/2018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4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ABC8-D339-4E69-9A9E-31609F8D1261}" type="datetime1">
              <a:rPr lang="fr-FR" smtClean="0"/>
              <a:t>18/11/2018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07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5F562-4350-47EF-90DC-E445E32E516C}" type="datetime1">
              <a:rPr lang="fr-FR" smtClean="0"/>
              <a:t>18/11/2018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81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F2B0-0B0E-4EB2-AB28-EE20C1E025B5}" type="datetime1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86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7313-A653-4939-924B-79B306785D9A}" type="datetime1">
              <a:rPr lang="fr-FR" smtClean="0"/>
              <a:t>18/11/2018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95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DFA7B-E17D-43D6-A3BC-4A992A9383C4}" type="datetime1">
              <a:rPr lang="fr-FR" smtClean="0"/>
              <a:t>18/11/2018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04511-7B21-49B8-9498-5115A7208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ea.aero/index.php?id=40&amp;news=14060&amp;cHash=ebc13758b4ad9157b5b8185002f81474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FR/TXT/HTML/?uri=CELEX:32015R1018&amp;from=FR" TargetMode="External"/><Relationship Id="rId2" Type="http://schemas.openxmlformats.org/officeDocument/2006/relationships/hyperlink" Target="http://eur-lex.europa.eu/legal-content/FR/TXT/HTML/?uri=CELEX:32014R0376&amp;from=F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cologique-solidaire.gouv.fr/sites/default/files/Guide_reglement-376-2014.pdf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ftlv.org/Actualites/9797/Decret_sur_activite_contrule_des_organismes_formation.aspx" TargetMode="External"/><Relationship Id="rId2" Type="http://schemas.openxmlformats.org/officeDocument/2006/relationships/hyperlink" Target="http://www.legifrance.gouv.fr/affichTexte.do?cidTexte=JORFTEXT000000593792&amp;categorieLien=id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6515" cy="602094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093296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70C0"/>
                </a:solidFill>
              </a:rPr>
              <a:t>JFE		 </a:t>
            </a:r>
            <a:r>
              <a:rPr lang="fr-FR" sz="2800" dirty="0" smtClean="0">
                <a:solidFill>
                  <a:srgbClr val="0070C0"/>
                </a:solidFill>
              </a:rPr>
              <a:t>24 novembre 2018</a:t>
            </a:r>
            <a:r>
              <a:rPr lang="fr-FR" sz="2800" dirty="0">
                <a:solidFill>
                  <a:srgbClr val="0070C0"/>
                </a:solidFill>
              </a:rPr>
              <a:t>		 Chambley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7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" y="999594"/>
            <a:ext cx="8955361" cy="494968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5436096" y="1561875"/>
            <a:ext cx="29523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02313" y="4509120"/>
            <a:ext cx="1661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2313" y="1988840"/>
            <a:ext cx="126533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2313" y="4725144"/>
            <a:ext cx="8927389" cy="5760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02313" y="5373216"/>
            <a:ext cx="8927389" cy="57606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/>
          <p:nvPr/>
        </p:nvCxnSpPr>
        <p:spPr>
          <a:xfrm>
            <a:off x="287524" y="2924944"/>
            <a:ext cx="63007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367644" y="3150809"/>
            <a:ext cx="766205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102313" y="3356992"/>
            <a:ext cx="612587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4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6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76450"/>
            <a:ext cx="8991305" cy="33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4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000" i="1" dirty="0" smtClean="0"/>
              <a:t>Déclaration sur :</a:t>
            </a:r>
          </a:p>
          <a:p>
            <a:pPr marL="0" indent="0" algn="ctr">
              <a:buNone/>
            </a:pPr>
            <a:endParaRPr lang="fr-FR" sz="4000" i="1" dirty="0" smtClean="0"/>
          </a:p>
          <a:p>
            <a:pPr marL="0" indent="0" algn="ctr">
              <a:buNone/>
            </a:pPr>
            <a:r>
              <a:rPr lang="fr-FR" sz="4000" i="1" dirty="0" err="1" smtClean="0"/>
              <a:t>Cerfa</a:t>
            </a:r>
            <a:r>
              <a:rPr lang="fr-FR" sz="4000" dirty="0" smtClean="0"/>
              <a:t> n° 10782*04</a:t>
            </a: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8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55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/>
              <a:t>FAQ</a:t>
            </a:r>
            <a:r>
              <a:rPr lang="fr-FR" dirty="0"/>
              <a:t>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Déclaration d’activité des prestations de formation</a:t>
            </a:r>
          </a:p>
          <a:p>
            <a:pPr marL="0" indent="0">
              <a:buNone/>
            </a:pPr>
            <a:r>
              <a:rPr lang="fr-FR" sz="2400" dirty="0" smtClean="0"/>
              <a:t>…</a:t>
            </a:r>
          </a:p>
          <a:p>
            <a:pPr marL="0" indent="0">
              <a:buNone/>
            </a:pPr>
            <a:r>
              <a:rPr lang="fr-FR" sz="2400" dirty="0" smtClean="0"/>
              <a:t>…</a:t>
            </a:r>
          </a:p>
          <a:p>
            <a:pPr marL="0" indent="0">
              <a:buNone/>
            </a:pPr>
            <a:r>
              <a:rPr lang="fr-FR" sz="2400" dirty="0" smtClean="0"/>
              <a:t>…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800" dirty="0" smtClean="0"/>
              <a:t>A vous !</a:t>
            </a:r>
            <a:endParaRPr lang="fr-FR" sz="4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Ballon attaché à un véhicule + largueur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Soupaper face à une ligne électrique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Veilleuses systématiquement éteintes à l’atterrissage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Fermeture des réservoirs si incendie, brûler le gaz pour vider la conduite en cause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Priorité au ballon inférieur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Approche haute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Eviter les rebonds à l’atterrissage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Maintien de la vigilance lors de l’utilisation des appareils électroniques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fr-FR" dirty="0" smtClean="0"/>
              <a:t>Le credo de la FFA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8178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184575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/>
              <a:t> </a:t>
            </a:r>
            <a:br>
              <a:rPr lang="fr-FR" sz="3600" dirty="0" smtClean="0"/>
            </a:br>
            <a:r>
              <a:rPr lang="fr-FR" sz="3600" dirty="0" smtClean="0"/>
              <a:t>		Remise des attestations</a:t>
            </a:r>
            <a:br>
              <a:rPr lang="fr-FR" sz="3600" dirty="0" smtClean="0"/>
            </a:br>
            <a:r>
              <a:rPr lang="fr-FR" sz="900" dirty="0" smtClean="0"/>
              <a:t/>
            </a:r>
            <a:br>
              <a:rPr lang="fr-FR" sz="900" dirty="0" smtClean="0"/>
            </a:br>
            <a:r>
              <a:rPr lang="fr-FR" sz="900" dirty="0" smtClean="0"/>
              <a:t>                                                                          	</a:t>
            </a:r>
            <a:r>
              <a:rPr lang="fr-FR" sz="3600" dirty="0" smtClean="0"/>
              <a:t>et des justificatifs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                                              </a:t>
            </a:r>
            <a:r>
              <a:rPr lang="fr-FR" sz="3600" dirty="0" smtClean="0">
                <a:solidFill>
                  <a:srgbClr val="00B0F0"/>
                </a:solidFill>
              </a:rPr>
              <a:t>17h00</a:t>
            </a:r>
            <a:r>
              <a:rPr lang="fr-FR" sz="3600" dirty="0" smtClean="0"/>
              <a:t>  Clôture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                                      </a:t>
            </a:r>
            <a:r>
              <a:rPr lang="fr-FR" sz="3600" dirty="0" smtClean="0">
                <a:solidFill>
                  <a:srgbClr val="FF0000"/>
                </a:solidFill>
              </a:rPr>
              <a:t>B</a:t>
            </a:r>
            <a:r>
              <a:rPr lang="fr-FR" sz="3600" dirty="0" smtClean="0"/>
              <a:t>o</a:t>
            </a:r>
            <a:r>
              <a:rPr lang="fr-FR" sz="3600" dirty="0" smtClean="0">
                <a:solidFill>
                  <a:srgbClr val="00B050"/>
                </a:solidFill>
              </a:rPr>
              <a:t>n</a:t>
            </a:r>
            <a:r>
              <a:rPr lang="fr-FR" sz="3600" dirty="0" smtClean="0"/>
              <a:t> </a:t>
            </a:r>
            <a:r>
              <a:rPr lang="fr-FR" sz="3600" dirty="0" smtClean="0">
                <a:solidFill>
                  <a:srgbClr val="00B0F0"/>
                </a:solidFill>
              </a:rPr>
              <a:t>r</a:t>
            </a:r>
            <a:r>
              <a:rPr lang="fr-FR" sz="3600" dirty="0" smtClean="0"/>
              <a:t>e</a:t>
            </a:r>
            <a:r>
              <a:rPr lang="fr-FR" sz="3600" dirty="0" smtClean="0">
                <a:solidFill>
                  <a:srgbClr val="FFC000"/>
                </a:solidFill>
              </a:rPr>
              <a:t>t</a:t>
            </a:r>
            <a:r>
              <a:rPr lang="fr-FR" sz="3600" dirty="0" smtClean="0">
                <a:solidFill>
                  <a:schemeClr val="accent4"/>
                </a:solidFill>
              </a:rPr>
              <a:t>o</a:t>
            </a:r>
            <a:r>
              <a:rPr lang="fr-FR" sz="3600" dirty="0" smtClean="0">
                <a:solidFill>
                  <a:srgbClr val="FF0000"/>
                </a:solidFill>
              </a:rPr>
              <a:t>u</a:t>
            </a:r>
            <a:r>
              <a:rPr lang="fr-FR" sz="3600" dirty="0" smtClean="0"/>
              <a:t>r</a:t>
            </a:r>
            <a:br>
              <a:rPr lang="fr-FR" sz="3600" dirty="0" smtClean="0"/>
            </a:b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350"/>
            <a:ext cx="3673563" cy="13684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694">
            <a:off x="929616" y="5419407"/>
            <a:ext cx="1403188" cy="7401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3295">
            <a:off x="3198502" y="5338633"/>
            <a:ext cx="1071562" cy="10715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61310"/>
            <a:ext cx="1071563" cy="107156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5229"/>
            <a:ext cx="1656184" cy="16561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054">
            <a:off x="7045864" y="3140968"/>
            <a:ext cx="1191766" cy="12405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8882">
            <a:off x="839805" y="2701626"/>
            <a:ext cx="1152499" cy="1879359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C’était la JFE 2015 à Chambley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836712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B050"/>
                </a:solidFill>
              </a:rPr>
              <a:t>Bon retour à tous.</a:t>
            </a:r>
            <a:endParaRPr lang="fr-FR" sz="4800" dirty="0">
              <a:solidFill>
                <a:srgbClr val="00B05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39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-3382"/>
            <a:ext cx="5184576" cy="6912769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107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3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2" y="1628800"/>
            <a:ext cx="89259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51520" y="2132856"/>
            <a:ext cx="47525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" y="1268760"/>
            <a:ext cx="912477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251520" y="1628800"/>
            <a:ext cx="410445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51520" y="2132856"/>
            <a:ext cx="115212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51520" y="4509120"/>
            <a:ext cx="151216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980729"/>
            <a:ext cx="9144000" cy="587727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5300" dirty="0" smtClean="0"/>
              <a:t>L’exploitation des ballons</a:t>
            </a:r>
            <a:br>
              <a:rPr lang="fr-FR" sz="5300" dirty="0" smtClean="0"/>
            </a:br>
            <a:r>
              <a:rPr lang="fr-FR" sz="5300" dirty="0" smtClean="0"/>
              <a:t>Opérations aériennes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rgbClr val="FFC000"/>
                </a:solidFill>
              </a:rPr>
              <a:t>S</a:t>
            </a:r>
            <a:r>
              <a:rPr lang="fr-FR" dirty="0" smtClean="0">
                <a:solidFill>
                  <a:srgbClr val="FFC000"/>
                </a:solidFill>
              </a:rPr>
              <a:t>éminaire DGAC / pilotes de ballon</a:t>
            </a:r>
            <a:br>
              <a:rPr lang="fr-FR" dirty="0" smtClean="0">
                <a:solidFill>
                  <a:srgbClr val="FFC000"/>
                </a:solidFill>
              </a:rPr>
            </a:br>
            <a:r>
              <a:rPr lang="fr-FR" dirty="0" smtClean="0">
                <a:solidFill>
                  <a:srgbClr val="FFC000"/>
                </a:solidFill>
              </a:rPr>
              <a:t>26 octobre 2018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fr-FR" sz="3600" dirty="0" smtClean="0"/>
              <a:t>			</a:t>
            </a:r>
            <a:br>
              <a:rPr lang="fr-FR" sz="3600" dirty="0" smtClean="0"/>
            </a:br>
            <a:r>
              <a:rPr lang="fr-FR" sz="3600" dirty="0" smtClean="0"/>
              <a:t>			</a:t>
            </a:r>
            <a:r>
              <a:rPr lang="fr-FR" sz="3200" dirty="0" smtClean="0"/>
              <a:t>Sommaire :</a:t>
            </a:r>
            <a:br>
              <a:rPr lang="fr-FR" sz="3200" dirty="0" smtClean="0"/>
            </a:br>
            <a:r>
              <a:rPr lang="fr-FR" sz="3200" dirty="0" smtClean="0"/>
              <a:t>1. Etat des lieux</a:t>
            </a:r>
            <a:br>
              <a:rPr lang="fr-FR" sz="3200" dirty="0" smtClean="0"/>
            </a:br>
            <a:r>
              <a:rPr lang="fr-FR" sz="3200" dirty="0" smtClean="0"/>
              <a:t>2. Règlementation européenne</a:t>
            </a:r>
            <a:br>
              <a:rPr lang="fr-FR" sz="3200" dirty="0" smtClean="0"/>
            </a:br>
            <a:r>
              <a:rPr lang="fr-FR" sz="3200" dirty="0" smtClean="0"/>
              <a:t>3. Documentation requise</a:t>
            </a:r>
            <a:br>
              <a:rPr lang="fr-FR" sz="3200" dirty="0" smtClean="0"/>
            </a:br>
            <a:r>
              <a:rPr lang="fr-FR" sz="3200" dirty="0" smtClean="0"/>
              <a:t>4. Maintien de la navigabilité (Part M L)</a:t>
            </a:r>
            <a:br>
              <a:rPr lang="fr-FR" sz="3200" dirty="0" smtClean="0"/>
            </a:br>
            <a:r>
              <a:rPr lang="fr-FR" sz="3200" dirty="0" smtClean="0"/>
              <a:t>5. Implication de l’autorité (Part ARO)</a:t>
            </a:r>
            <a:br>
              <a:rPr lang="fr-FR" sz="3200" dirty="0" smtClean="0"/>
            </a:br>
            <a:r>
              <a:rPr lang="fr-FR" sz="3200" dirty="0" smtClean="0"/>
              <a:t>6. Attendus d’un système de gestion</a:t>
            </a:r>
            <a:br>
              <a:rPr lang="fr-FR" sz="3200" dirty="0" smtClean="0"/>
            </a:br>
            <a:r>
              <a:rPr lang="fr-FR" sz="3200" dirty="0" smtClean="0"/>
              <a:t>7. Licence pilote</a:t>
            </a:r>
            <a:br>
              <a:rPr lang="fr-FR" sz="3200" dirty="0" smtClean="0"/>
            </a:br>
            <a:r>
              <a:rPr lang="fr-FR" sz="3200" dirty="0" smtClean="0"/>
              <a:t>8. Notifications d’événements de sécurité</a:t>
            </a:r>
            <a:br>
              <a:rPr lang="fr-FR" sz="3200" dirty="0" smtClean="0"/>
            </a:br>
            <a:r>
              <a:rPr lang="fr-FR" sz="3200" dirty="0" smtClean="0"/>
              <a:t>		* Liens</a:t>
            </a:r>
            <a:br>
              <a:rPr lang="fr-FR" sz="3200" dirty="0" smtClean="0"/>
            </a:br>
            <a:r>
              <a:rPr lang="fr-FR" sz="3200" dirty="0" smtClean="0"/>
              <a:t>		* Questions / réponses</a:t>
            </a:r>
            <a:br>
              <a:rPr lang="fr-FR" sz="3200" dirty="0" smtClean="0"/>
            </a:br>
            <a:r>
              <a:rPr lang="fr-FR" sz="3200" dirty="0" smtClean="0"/>
              <a:t>		* Bilan / conclusions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66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4636"/>
            <a:ext cx="8964488" cy="618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4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600" dirty="0" smtClean="0"/>
              <a:t>VOIR 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800" dirty="0" smtClean="0"/>
              <a:t>Séminaire « Exploitants ballons »</a:t>
            </a:r>
            <a:br>
              <a:rPr lang="fr-FR" sz="4800" dirty="0" smtClean="0"/>
            </a:br>
            <a:r>
              <a:rPr lang="fr-FR" sz="4800" dirty="0" smtClean="0"/>
              <a:t>26 octobre 2018</a:t>
            </a:r>
            <a:endParaRPr lang="fr-FR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FORMATION AU PILOTAGE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1268760"/>
            <a:ext cx="9180512" cy="55892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fr-FR" dirty="0" smtClean="0"/>
          </a:p>
          <a:p>
            <a:pPr marL="0" indent="0" algn="ctr">
              <a:buNone/>
            </a:pPr>
            <a:r>
              <a:rPr lang="fr-FR" sz="4000" dirty="0" smtClean="0"/>
              <a:t>De l’instructeur en </a:t>
            </a:r>
            <a:r>
              <a:rPr lang="fr-FR" sz="4000" b="1" dirty="0" smtClean="0"/>
              <a:t>2018</a:t>
            </a:r>
            <a:r>
              <a:rPr lang="fr-FR" sz="4000" dirty="0" smtClean="0"/>
              <a:t> 	&gt;</a:t>
            </a:r>
          </a:p>
          <a:p>
            <a:pPr marL="0" indent="0" algn="ctr">
              <a:buNone/>
            </a:pPr>
            <a:endParaRPr lang="fr-FR" sz="4000" dirty="0" smtClean="0"/>
          </a:p>
          <a:p>
            <a:pPr marL="0" indent="0" algn="ctr">
              <a:buNone/>
            </a:pPr>
            <a:r>
              <a:rPr lang="fr-FR" sz="4000" dirty="0"/>
              <a:t>a</a:t>
            </a:r>
            <a:r>
              <a:rPr lang="fr-FR" sz="4000" dirty="0" smtClean="0"/>
              <a:t>u</a:t>
            </a:r>
          </a:p>
          <a:p>
            <a:pPr algn="ctr"/>
            <a:endParaRPr lang="fr-FR" sz="4000" dirty="0"/>
          </a:p>
          <a:p>
            <a:pPr marL="0" indent="0" algn="ctr">
              <a:buNone/>
            </a:pPr>
            <a:r>
              <a:rPr lang="fr-FR" sz="4000" dirty="0" smtClean="0"/>
              <a:t>&gt;   </a:t>
            </a:r>
            <a:r>
              <a:rPr lang="fr-FR" sz="4000" b="1" dirty="0" smtClean="0"/>
              <a:t>DTO</a:t>
            </a:r>
            <a:r>
              <a:rPr lang="fr-FR" sz="4000" dirty="0" smtClean="0"/>
              <a:t> en </a:t>
            </a:r>
            <a:r>
              <a:rPr lang="fr-FR" sz="4000" b="1" dirty="0" smtClean="0">
                <a:solidFill>
                  <a:srgbClr val="00B0F0"/>
                </a:solidFill>
              </a:rPr>
              <a:t>2020</a:t>
            </a:r>
            <a:endParaRPr lang="fr-FR" sz="4000" b="1" dirty="0">
              <a:solidFill>
                <a:srgbClr val="00B0F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7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Arrêtés en vigueur </a:t>
            </a:r>
            <a:br>
              <a:rPr lang="fr-FR" dirty="0" smtClean="0"/>
            </a:br>
            <a:r>
              <a:rPr lang="fr-FR" dirty="0" smtClean="0"/>
              <a:t>jusqu’en avril 2020 :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Arrêté du 24 juin 1998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Arrêté du 4 avril 2007</a:t>
            </a:r>
            <a:endParaRPr lang="fr-F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260351"/>
            <a:ext cx="8352928" cy="6120977"/>
          </a:xfrm>
        </p:spPr>
        <p:txBody>
          <a:bodyPr>
            <a:noAutofit/>
          </a:bodyPr>
          <a:lstStyle/>
          <a:p>
            <a:pPr algn="l"/>
            <a:r>
              <a:rPr lang="fr-FR" sz="1600" dirty="0" smtClean="0">
                <a:solidFill>
                  <a:srgbClr val="0070C0"/>
                </a:solidFill>
              </a:rPr>
              <a:t>			JFE NE	24 novembre 2018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	</a:t>
            </a:r>
            <a:br>
              <a:rPr lang="fr-FR" sz="1600" dirty="0"/>
            </a:br>
            <a:r>
              <a:rPr lang="fr-FR" sz="1600" dirty="0"/>
              <a:t> </a:t>
            </a:r>
            <a:r>
              <a:rPr lang="fr-FR" sz="1600" dirty="0" smtClean="0"/>
              <a:t>09h </a:t>
            </a:r>
            <a:r>
              <a:rPr lang="fr-FR" sz="1600" dirty="0"/>
              <a:t>00	</a:t>
            </a:r>
            <a:r>
              <a:rPr lang="fr-FR" sz="1600" b="1" dirty="0"/>
              <a:t>PRESENTATION</a:t>
            </a:r>
            <a:r>
              <a:rPr lang="fr-FR" sz="1600" dirty="0"/>
              <a:t> de la journée, tour de table 					</a:t>
            </a:r>
            <a:r>
              <a:rPr lang="fr-FR" sz="1600" b="1" dirty="0"/>
              <a:t>PERIODE DE TRANSITION</a:t>
            </a:r>
            <a:r>
              <a:rPr lang="fr-FR" sz="1600" dirty="0"/>
              <a:t> </a:t>
            </a:r>
            <a:r>
              <a:rPr lang="fr-FR" sz="1600" dirty="0" smtClean="0"/>
              <a:t>					p 3</a:t>
            </a:r>
            <a:br>
              <a:rPr lang="fr-FR" sz="1600" dirty="0" smtClean="0"/>
            </a:br>
            <a:r>
              <a:rPr lang="fr-FR" sz="1600" dirty="0"/>
              <a:t>							</a:t>
            </a:r>
            <a:br>
              <a:rPr lang="fr-FR" sz="1600" dirty="0"/>
            </a:br>
            <a:r>
              <a:rPr lang="fr-FR" sz="1600" dirty="0" smtClean="0"/>
              <a:t>09h </a:t>
            </a:r>
            <a:r>
              <a:rPr lang="fr-FR" sz="1600" dirty="0"/>
              <a:t>15	</a:t>
            </a:r>
            <a:r>
              <a:rPr lang="fr-FR" sz="1600" b="1" dirty="0"/>
              <a:t>L’EXPLOITATION DES BALLONS / OPERATIONS AERIENNES</a:t>
            </a:r>
            <a:r>
              <a:rPr lang="fr-FR" sz="1600" dirty="0"/>
              <a:t> : </a:t>
            </a:r>
            <a:r>
              <a:rPr lang="fr-FR" sz="1600" dirty="0" smtClean="0"/>
              <a:t>		p 13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	Compte-rendu DGAC / PILOTES </a:t>
            </a:r>
            <a:r>
              <a:rPr lang="fr-FR" sz="1600" dirty="0"/>
              <a:t>/ PARIS  du 26 octobre </a:t>
            </a:r>
            <a:r>
              <a:rPr lang="fr-FR" sz="1600" dirty="0" smtClean="0"/>
              <a:t>2018</a:t>
            </a:r>
            <a:br>
              <a:rPr lang="fr-FR" sz="1600" dirty="0" smtClean="0"/>
            </a:br>
            <a:r>
              <a:rPr lang="fr-FR" sz="1600" dirty="0" smtClean="0"/>
              <a:t>	DTO : Etat </a:t>
            </a:r>
            <a:r>
              <a:rPr lang="fr-FR" sz="1600" dirty="0"/>
              <a:t>des lieux à « J-480 </a:t>
            </a:r>
            <a:r>
              <a:rPr lang="fr-FR" sz="1600" dirty="0" smtClean="0"/>
              <a:t>»					p 17</a:t>
            </a:r>
            <a:br>
              <a:rPr lang="fr-FR" sz="1600" dirty="0" smtClean="0"/>
            </a:br>
            <a:r>
              <a:rPr lang="fr-FR" sz="1600" dirty="0"/>
              <a:t>	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>	</a:t>
            </a:r>
            <a:r>
              <a:rPr lang="fr-FR" sz="1600" b="1" dirty="0" smtClean="0"/>
              <a:t>MEDICAL</a:t>
            </a:r>
            <a:r>
              <a:rPr lang="fr-FR" sz="1600" dirty="0"/>
              <a:t> : </a:t>
            </a:r>
            <a:r>
              <a:rPr lang="fr-FR" sz="1600" dirty="0" smtClean="0"/>
              <a:t>						p 57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	</a:t>
            </a:r>
            <a:r>
              <a:rPr lang="fr-FR" sz="1600" b="1" u="sng" dirty="0" smtClean="0"/>
              <a:t>L’ACCIDENTOLOGIE  </a:t>
            </a:r>
            <a:r>
              <a:rPr lang="fr-FR" sz="1600" b="1" u="sng" dirty="0"/>
              <a:t>2018 en ballon et chez les autres pratiquants</a:t>
            </a:r>
            <a:r>
              <a:rPr lang="fr-FR" sz="1600" dirty="0"/>
              <a:t> :  </a:t>
            </a:r>
            <a:r>
              <a:rPr lang="fr-FR" sz="1600" dirty="0" smtClean="0"/>
              <a:t>	p 61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	Dénominateurs </a:t>
            </a:r>
            <a:r>
              <a:rPr lang="fr-FR" sz="1600" dirty="0"/>
              <a:t>communs / reporting de l’ISAL</a:t>
            </a:r>
            <a:br>
              <a:rPr lang="fr-FR" sz="1600" dirty="0"/>
            </a:br>
            <a:r>
              <a:rPr lang="fr-FR" sz="1600" dirty="0"/>
              <a:t>	</a:t>
            </a:r>
            <a:r>
              <a:rPr lang="fr-FR" sz="1600" b="1" u="sng" dirty="0" smtClean="0"/>
              <a:t>REX</a:t>
            </a:r>
            <a:r>
              <a:rPr lang="fr-FR" sz="1600" dirty="0"/>
              <a:t> : analyse d’un rapport du BEA / accident </a:t>
            </a:r>
            <a:r>
              <a:rPr lang="fr-FR" sz="1600" dirty="0" smtClean="0"/>
              <a:t>2014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	</a:t>
            </a:r>
            <a:r>
              <a:rPr lang="fr-FR" sz="1600" b="1" dirty="0" smtClean="0"/>
              <a:t>REX-NOTIFICATIONS</a:t>
            </a:r>
            <a:r>
              <a:rPr lang="fr-FR" sz="1600" dirty="0"/>
              <a:t> </a:t>
            </a:r>
            <a:r>
              <a:rPr lang="fr-FR" sz="1600" dirty="0" smtClean="0"/>
              <a:t>!?</a:t>
            </a:r>
            <a:br>
              <a:rPr lang="fr-FR" sz="1600" dirty="0" smtClean="0"/>
            </a:br>
            <a:r>
              <a:rPr lang="fr-FR" sz="1600" dirty="0" smtClean="0"/>
              <a:t>				</a:t>
            </a:r>
            <a:r>
              <a:rPr lang="fr-FR" sz="1600" dirty="0" smtClean="0">
                <a:solidFill>
                  <a:srgbClr val="00B0F0"/>
                </a:solidFill>
              </a:rPr>
              <a:t>Pause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14h </a:t>
            </a:r>
            <a:r>
              <a:rPr lang="fr-FR" sz="1600" dirty="0"/>
              <a:t>00 	</a:t>
            </a:r>
            <a:r>
              <a:rPr lang="fr-FR" sz="1600" b="1" dirty="0"/>
              <a:t>EXECUTION DES VOLS</a:t>
            </a:r>
            <a:r>
              <a:rPr lang="fr-FR" sz="1600" dirty="0"/>
              <a:t> : procédures d’urgence et procédures normales / </a:t>
            </a:r>
            <a:r>
              <a:rPr lang="fr-FR" sz="1600" dirty="0" smtClean="0"/>
              <a:t>TP	p 86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	</a:t>
            </a:r>
            <a:br>
              <a:rPr lang="fr-FR" sz="1600" dirty="0"/>
            </a:br>
            <a:r>
              <a:rPr lang="fr-FR" sz="1600" dirty="0" smtClean="0"/>
              <a:t>15h </a:t>
            </a:r>
            <a:r>
              <a:rPr lang="fr-FR" sz="1600" dirty="0"/>
              <a:t>00	</a:t>
            </a:r>
            <a:r>
              <a:rPr lang="fr-FR" sz="1600" dirty="0" smtClean="0"/>
              <a:t>1) </a:t>
            </a:r>
            <a:r>
              <a:rPr lang="fr-FR" sz="1600" b="1" dirty="0" smtClean="0"/>
              <a:t>MODULE </a:t>
            </a:r>
            <a:r>
              <a:rPr lang="fr-FR" sz="1600" b="1" dirty="0"/>
              <a:t>/ INSTRUCTEURS</a:t>
            </a:r>
            <a:r>
              <a:rPr lang="fr-FR" sz="1600" dirty="0"/>
              <a:t> : l’instruction à partir d’avril 2020, les DTO 	</a:t>
            </a:r>
            <a:r>
              <a:rPr lang="fr-FR" sz="1600" dirty="0" smtClean="0"/>
              <a:t>p 88</a:t>
            </a:r>
            <a:br>
              <a:rPr lang="fr-FR" sz="1600" dirty="0" smtClean="0"/>
            </a:br>
            <a:r>
              <a:rPr lang="fr-FR" sz="1600" dirty="0"/>
              <a:t>	</a:t>
            </a:r>
            <a:r>
              <a:rPr lang="fr-FR" sz="1600" dirty="0" smtClean="0"/>
              <a:t>les organismes de prestations de formation				p 95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	</a:t>
            </a:r>
            <a:r>
              <a:rPr lang="fr-FR" sz="1600" b="1" dirty="0" smtClean="0"/>
              <a:t>2) FAQ</a:t>
            </a:r>
            <a:r>
              <a:rPr lang="fr-FR" sz="1600" dirty="0"/>
              <a:t> / PILOTES : mise en commun des questions		</a:t>
            </a:r>
            <a:br>
              <a:rPr lang="fr-FR" sz="1600" dirty="0"/>
            </a:br>
            <a:r>
              <a:rPr lang="fr-FR" sz="1600" dirty="0" smtClean="0"/>
              <a:t>15h </a:t>
            </a:r>
            <a:r>
              <a:rPr lang="fr-FR" sz="1600" dirty="0"/>
              <a:t>40	</a:t>
            </a:r>
            <a:r>
              <a:rPr lang="fr-FR" sz="1600" b="1" u="sng" dirty="0"/>
              <a:t>ECHANGES sur les sujets proposés</a:t>
            </a:r>
            <a:r>
              <a:rPr lang="fr-FR" sz="1600" dirty="0"/>
              <a:t> : </a:t>
            </a:r>
            <a:r>
              <a:rPr lang="fr-FR" sz="1600" dirty="0" smtClean="0"/>
              <a:t>				p 103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16h 30	</a:t>
            </a:r>
            <a:r>
              <a:rPr lang="fr-FR" sz="1600" b="1" u="sng" dirty="0"/>
              <a:t>Bilan, attestations, </a:t>
            </a:r>
            <a:r>
              <a:rPr lang="fr-FR" sz="1600" b="1" u="sng" dirty="0" smtClean="0"/>
              <a:t>évaluation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17h </a:t>
            </a:r>
            <a:r>
              <a:rPr lang="fr-FR" sz="1600" dirty="0"/>
              <a:t>00	</a:t>
            </a:r>
            <a:r>
              <a:rPr lang="fr-FR" sz="1600" b="1" u="sng" dirty="0"/>
              <a:t>Clôture de la journée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822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51125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dirty="0" smtClean="0"/>
              <a:t>Règlement </a:t>
            </a:r>
            <a:r>
              <a:rPr lang="fr-FR" sz="3200" dirty="0"/>
              <a:t>européen </a:t>
            </a:r>
            <a:r>
              <a:rPr lang="fr-FR" sz="3600" b="1" dirty="0">
                <a:solidFill>
                  <a:srgbClr val="00B0F0"/>
                </a:solidFill>
              </a:rPr>
              <a:t>n° 1178 / 2011 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200" dirty="0" smtClean="0"/>
              <a:t>de </a:t>
            </a:r>
            <a:r>
              <a:rPr lang="fr-FR" sz="3200" dirty="0"/>
              <a:t>la commission du 3 novembre 2011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dit </a:t>
            </a:r>
            <a:r>
              <a:rPr lang="fr-FR" sz="3200" dirty="0"/>
              <a:t>« </a:t>
            </a:r>
            <a:r>
              <a:rPr lang="fr-FR" sz="3200" b="1" dirty="0">
                <a:solidFill>
                  <a:srgbClr val="00B0F0"/>
                </a:solidFill>
              </a:rPr>
              <a:t>AIRCREW</a:t>
            </a:r>
            <a:r>
              <a:rPr lang="fr-FR" sz="3200" dirty="0"/>
              <a:t> » et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paru </a:t>
            </a:r>
            <a:r>
              <a:rPr lang="fr-FR" sz="3200" dirty="0"/>
              <a:t>le 25 novembre 2011 au JOUE 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qui </a:t>
            </a:r>
            <a:r>
              <a:rPr lang="fr-FR" sz="3200" dirty="0"/>
              <a:t>détermine </a:t>
            </a:r>
            <a:r>
              <a:rPr lang="fr-FR" sz="3200" dirty="0">
                <a:solidFill>
                  <a:srgbClr val="00B0F0"/>
                </a:solidFill>
              </a:rPr>
              <a:t>les exigences techniques et les procédures administratives applicables </a:t>
            </a:r>
            <a:r>
              <a:rPr lang="fr-FR" sz="3200" dirty="0" smtClean="0">
                <a:solidFill>
                  <a:srgbClr val="00B0F0"/>
                </a:solidFill>
              </a:rPr>
              <a:t/>
            </a:r>
            <a:br>
              <a:rPr lang="fr-FR" sz="3200" dirty="0" smtClean="0">
                <a:solidFill>
                  <a:srgbClr val="00B0F0"/>
                </a:solidFill>
              </a:rPr>
            </a:br>
            <a:r>
              <a:rPr lang="fr-FR" sz="3200" dirty="0" smtClean="0">
                <a:solidFill>
                  <a:srgbClr val="00B0F0"/>
                </a:solidFill>
              </a:rPr>
              <a:t>au </a:t>
            </a:r>
            <a:r>
              <a:rPr lang="fr-FR" sz="3200" dirty="0">
                <a:solidFill>
                  <a:srgbClr val="00B0F0"/>
                </a:solidFill>
              </a:rPr>
              <a:t>personnel navigant </a:t>
            </a:r>
            <a:r>
              <a:rPr lang="fr-FR" sz="3200" dirty="0"/>
              <a:t>de l'aviation civile conformément au règlement (CE) n° 216/2008 du Parlement européen et du Conseil.</a:t>
            </a:r>
            <a:endParaRPr lang="fr-FR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082" y="6157094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 partir d’avril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8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Opérations aériennes / DTO :</a:t>
            </a:r>
            <a:br>
              <a:rPr lang="fr-FR" dirty="0" smtClean="0"/>
            </a:br>
            <a:r>
              <a:rPr lang="fr-FR" dirty="0" smtClean="0"/>
              <a:t>Points communs …… Différences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u="sng" dirty="0" smtClean="0"/>
              <a:t>Opérations aériennes </a:t>
            </a:r>
            <a:r>
              <a:rPr lang="fr-FR" b="1" dirty="0" smtClean="0"/>
              <a:t>(transport public et activités spécialisées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&gt; déclaration </a:t>
            </a:r>
          </a:p>
          <a:p>
            <a:pPr lvl="2"/>
            <a:r>
              <a:rPr lang="fr-FR" dirty="0" smtClean="0"/>
              <a:t>&gt; fonctionnement immédiat</a:t>
            </a:r>
          </a:p>
          <a:p>
            <a:endParaRPr lang="fr-FR" dirty="0"/>
          </a:p>
          <a:p>
            <a:r>
              <a:rPr lang="fr-FR" b="1" u="sng" dirty="0" smtClean="0"/>
              <a:t>DTO</a:t>
            </a:r>
            <a:r>
              <a:rPr lang="fr-FR" b="1" dirty="0" smtClean="0"/>
              <a:t> (Organisme de Formation)</a:t>
            </a:r>
          </a:p>
          <a:p>
            <a:pPr lvl="2"/>
            <a:r>
              <a:rPr lang="fr-FR" dirty="0" smtClean="0"/>
              <a:t>&gt; déclaration </a:t>
            </a:r>
          </a:p>
          <a:p>
            <a:pPr lvl="2"/>
            <a:r>
              <a:rPr lang="fr-FR" dirty="0" smtClean="0"/>
              <a:t>&gt; approbation des programmes, puis fonctionnement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3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sz="4800" b="1" u="sng" dirty="0" smtClean="0"/>
              <a:t>DTO</a:t>
            </a:r>
            <a:r>
              <a:rPr lang="fr-FR" dirty="0" smtClean="0"/>
              <a:t> : que dit l’ANNEXE IV  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96855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Exigences relatives aux organismes de formation déclarés (DTO)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sz="2400" b="1" dirty="0">
                <a:solidFill>
                  <a:srgbClr val="00B0F0"/>
                </a:solidFill>
              </a:rPr>
              <a:t>DTO.GEN.100</a:t>
            </a:r>
            <a:r>
              <a:rPr lang="fr-FR" sz="2400" dirty="0">
                <a:solidFill>
                  <a:srgbClr val="00B0F0"/>
                </a:solidFill>
              </a:rPr>
              <a:t>	</a:t>
            </a:r>
            <a:r>
              <a:rPr lang="fr-FR" sz="2400" b="1" dirty="0" smtClean="0">
                <a:solidFill>
                  <a:srgbClr val="00B0F0"/>
                </a:solidFill>
              </a:rPr>
              <a:t>Généralités</a:t>
            </a:r>
          </a:p>
          <a:p>
            <a:endParaRPr lang="fr-FR" sz="2400" b="1" dirty="0" smtClean="0">
              <a:solidFill>
                <a:srgbClr val="00B0F0"/>
              </a:solidFill>
            </a:endParaRPr>
          </a:p>
          <a:p>
            <a:r>
              <a:rPr lang="fr-FR" sz="2400" b="1" dirty="0">
                <a:solidFill>
                  <a:srgbClr val="00B0F0"/>
                </a:solidFill>
              </a:rPr>
              <a:t>DTO.GEN.105</a:t>
            </a:r>
            <a:r>
              <a:rPr lang="fr-FR" sz="2400" dirty="0">
                <a:solidFill>
                  <a:srgbClr val="00B0F0"/>
                </a:solidFill>
              </a:rPr>
              <a:t>	</a:t>
            </a:r>
            <a:r>
              <a:rPr lang="fr-FR" sz="2400" b="1" dirty="0">
                <a:solidFill>
                  <a:srgbClr val="00B0F0"/>
                </a:solidFill>
              </a:rPr>
              <a:t>Autorité </a:t>
            </a:r>
            <a:r>
              <a:rPr lang="fr-FR" sz="2400" b="1" dirty="0" smtClean="0">
                <a:solidFill>
                  <a:srgbClr val="00B0F0"/>
                </a:solidFill>
              </a:rPr>
              <a:t>compétente</a:t>
            </a:r>
          </a:p>
          <a:p>
            <a:pPr marL="0" indent="0">
              <a:buNone/>
            </a:pPr>
            <a:endParaRPr lang="fr-FR" sz="2400" b="1" dirty="0" smtClean="0">
              <a:solidFill>
                <a:srgbClr val="00B0F0"/>
              </a:solidFill>
            </a:endParaRPr>
          </a:p>
          <a:p>
            <a:r>
              <a:rPr lang="fr-FR" sz="2400" b="1" dirty="0">
                <a:solidFill>
                  <a:srgbClr val="00B0F0"/>
                </a:solidFill>
              </a:rPr>
              <a:t>DTO.GEN.110</a:t>
            </a:r>
            <a:r>
              <a:rPr lang="fr-FR" sz="2400" dirty="0">
                <a:solidFill>
                  <a:srgbClr val="00B0F0"/>
                </a:solidFill>
              </a:rPr>
              <a:t>	</a:t>
            </a:r>
            <a:r>
              <a:rPr lang="fr-FR" sz="2400" b="1" dirty="0">
                <a:solidFill>
                  <a:srgbClr val="00B0F0"/>
                </a:solidFill>
              </a:rPr>
              <a:t>Champ d'application de la formation</a:t>
            </a:r>
            <a:endParaRPr lang="fr-FR" sz="2400" dirty="0">
              <a:solidFill>
                <a:srgbClr val="00B0F0"/>
              </a:solidFill>
            </a:endParaRP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4928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/>
              <a:t>(a)</a:t>
            </a:r>
            <a:r>
              <a:rPr lang="fr-FR" sz="2800" dirty="0" smtClean="0"/>
              <a:t>	</a:t>
            </a:r>
            <a:r>
              <a:rPr lang="fr-FR" sz="2800" dirty="0" smtClean="0">
                <a:solidFill>
                  <a:srgbClr val="00B0F0"/>
                </a:solidFill>
              </a:rPr>
              <a:t>Un </a:t>
            </a:r>
            <a:r>
              <a:rPr lang="fr-FR" sz="2800" dirty="0">
                <a:solidFill>
                  <a:srgbClr val="00B0F0"/>
                </a:solidFill>
              </a:rPr>
              <a:t>DTO est autorisé à dispenser les formations suivantes pour autant qu’il ait présenté une déclaration conformément au point DTO.GEN.115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2079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dirty="0" smtClean="0"/>
              <a:t>a</a:t>
            </a:r>
            <a:r>
              <a:rPr lang="fr-FR" sz="2400" dirty="0"/>
              <a:t>) 	une </a:t>
            </a:r>
            <a:r>
              <a:rPr lang="fr-FR" sz="2400" u="sng" dirty="0"/>
              <a:t>instruction théorique </a:t>
            </a:r>
            <a:r>
              <a:rPr lang="fr-FR" sz="2400" dirty="0"/>
              <a:t>pour la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LAPL(B)</a:t>
            </a:r>
            <a:r>
              <a:rPr lang="fr-FR" sz="2400" dirty="0"/>
              <a:t> et la </a:t>
            </a:r>
            <a:r>
              <a:rPr lang="fr-FR" sz="2400" dirty="0" smtClean="0"/>
              <a:t>BPL ;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b) 	une </a:t>
            </a:r>
            <a:r>
              <a:rPr lang="fr-FR" sz="2400" u="sng" dirty="0"/>
              <a:t>instruction au vol </a:t>
            </a:r>
            <a:r>
              <a:rPr lang="fr-FR" sz="2400" dirty="0"/>
              <a:t>pour la 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</a:rPr>
              <a:t>LAPL(B)</a:t>
            </a:r>
            <a:r>
              <a:rPr lang="fr-FR" sz="2400" dirty="0"/>
              <a:t> et la </a:t>
            </a:r>
            <a:r>
              <a:rPr lang="fr-FR" sz="2400" dirty="0" smtClean="0"/>
              <a:t>BPL ;</a:t>
            </a:r>
          </a:p>
          <a:p>
            <a:endParaRPr lang="fr-FR" sz="2400" dirty="0"/>
          </a:p>
          <a:p>
            <a:r>
              <a:rPr lang="fr-FR" sz="2400" dirty="0"/>
              <a:t>c) 	une </a:t>
            </a:r>
            <a:r>
              <a:rPr lang="fr-FR" sz="2400" u="sng" dirty="0"/>
              <a:t>formation en vue d’une extension des privilèges </a:t>
            </a:r>
            <a:r>
              <a:rPr lang="fr-FR" sz="2400" dirty="0"/>
              <a:t>à </a:t>
            </a:r>
            <a:r>
              <a:rPr lang="fr-FR" sz="2400" dirty="0" smtClean="0"/>
              <a:t>	une autre classe </a:t>
            </a:r>
            <a:r>
              <a:rPr lang="fr-FR" sz="2400" dirty="0"/>
              <a:t>conformément au point </a:t>
            </a:r>
            <a:r>
              <a:rPr lang="fr-FR" sz="2400" dirty="0" smtClean="0">
                <a:solidFill>
                  <a:srgbClr val="00B0F0"/>
                </a:solidFill>
              </a:rPr>
              <a:t>FCL.135.B</a:t>
            </a:r>
            <a:r>
              <a:rPr lang="fr-FR" sz="2400" dirty="0" smtClean="0"/>
              <a:t> ;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d) 	une </a:t>
            </a:r>
            <a:r>
              <a:rPr lang="fr-FR" sz="2400" u="sng" dirty="0"/>
              <a:t>formation en vue d’une extension des privilèges </a:t>
            </a:r>
            <a:r>
              <a:rPr lang="fr-FR" sz="2400" dirty="0"/>
              <a:t>à </a:t>
            </a:r>
            <a:r>
              <a:rPr lang="fr-FR" sz="2400" dirty="0" smtClean="0"/>
              <a:t>	une autre </a:t>
            </a:r>
            <a:r>
              <a:rPr lang="fr-FR" sz="2400" dirty="0"/>
              <a:t>classe ou un autre groupe conformément au </a:t>
            </a:r>
            <a:r>
              <a:rPr lang="fr-FR" sz="2400" dirty="0" smtClean="0"/>
              <a:t>	point </a:t>
            </a:r>
            <a:r>
              <a:rPr lang="fr-FR" sz="2400" dirty="0" smtClean="0">
                <a:solidFill>
                  <a:srgbClr val="00B0F0"/>
                </a:solidFill>
              </a:rPr>
              <a:t>FCL.225.B</a:t>
            </a:r>
            <a:r>
              <a:rPr lang="fr-FR" sz="2400" dirty="0" smtClean="0"/>
              <a:t> ;</a:t>
            </a:r>
            <a:endParaRPr lang="fr-F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/>
              <a:t>(a)</a:t>
            </a:r>
            <a:r>
              <a:rPr lang="fr-FR" sz="2800" dirty="0" smtClean="0"/>
              <a:t>	</a:t>
            </a:r>
            <a:r>
              <a:rPr lang="fr-FR" sz="2800" dirty="0" smtClean="0">
                <a:solidFill>
                  <a:srgbClr val="00B0F0"/>
                </a:solidFill>
              </a:rPr>
              <a:t>Un </a:t>
            </a:r>
            <a:r>
              <a:rPr lang="fr-FR" sz="2800" dirty="0">
                <a:solidFill>
                  <a:srgbClr val="00B0F0"/>
                </a:solidFill>
              </a:rPr>
              <a:t>DTO est autorisé à dispenser les formations suivantes pour autant qu’il ait présenté une déclaration conformément au point DTO.GEN.115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dirty="0" smtClean="0"/>
              <a:t>e</a:t>
            </a:r>
            <a:r>
              <a:rPr lang="fr-FR" sz="2800" dirty="0"/>
              <a:t>) 	une </a:t>
            </a:r>
            <a:r>
              <a:rPr lang="fr-FR" sz="2800" u="sng" dirty="0"/>
              <a:t>formation en vue d’une extension </a:t>
            </a:r>
            <a:r>
              <a:rPr lang="fr-FR" sz="2800" dirty="0"/>
              <a:t>des </a:t>
            </a:r>
            <a:r>
              <a:rPr lang="fr-FR" sz="2800" dirty="0" smtClean="0"/>
              <a:t>	privilèges </a:t>
            </a:r>
            <a:r>
              <a:rPr lang="fr-FR" sz="2800" dirty="0"/>
              <a:t>aux </a:t>
            </a:r>
            <a:r>
              <a:rPr lang="fr-FR" sz="2800" b="1" dirty="0">
                <a:solidFill>
                  <a:srgbClr val="00B0F0"/>
                </a:solidFill>
              </a:rPr>
              <a:t>vols </a:t>
            </a:r>
            <a:r>
              <a:rPr lang="fr-FR" sz="2800" b="1" dirty="0" smtClean="0">
                <a:solidFill>
                  <a:srgbClr val="00B0F0"/>
                </a:solidFill>
              </a:rPr>
              <a:t>captifs</a:t>
            </a:r>
          </a:p>
          <a:p>
            <a:pPr marL="0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conformément </a:t>
            </a:r>
            <a:r>
              <a:rPr lang="fr-FR" sz="2800" dirty="0"/>
              <a:t>au point </a:t>
            </a:r>
            <a:r>
              <a:rPr lang="fr-FR" sz="2800" dirty="0" smtClean="0">
                <a:solidFill>
                  <a:srgbClr val="00B0F0"/>
                </a:solidFill>
              </a:rPr>
              <a:t>FCL.130.B</a:t>
            </a:r>
            <a:r>
              <a:rPr lang="fr-FR" sz="2800" dirty="0" smtClean="0"/>
              <a:t> ;</a:t>
            </a:r>
            <a:endParaRPr lang="fr-FR" sz="2800" dirty="0"/>
          </a:p>
          <a:p>
            <a:r>
              <a:rPr lang="fr-FR" sz="2800" dirty="0"/>
              <a:t>f) 	une </a:t>
            </a:r>
            <a:r>
              <a:rPr lang="fr-FR" sz="2800" u="sng" dirty="0"/>
              <a:t>formation en vue d’une qualification </a:t>
            </a:r>
            <a:r>
              <a:rPr lang="fr-FR" sz="2800" dirty="0"/>
              <a:t>de </a:t>
            </a:r>
            <a:r>
              <a:rPr lang="fr-FR" sz="2800" b="1" dirty="0">
                <a:solidFill>
                  <a:srgbClr val="00B0F0"/>
                </a:solidFill>
              </a:rPr>
              <a:t>vol </a:t>
            </a:r>
            <a:r>
              <a:rPr lang="fr-FR" sz="2800" b="1" dirty="0" smtClean="0">
                <a:solidFill>
                  <a:srgbClr val="00B0F0"/>
                </a:solidFill>
              </a:rPr>
              <a:t>	de nuit </a:t>
            </a:r>
            <a:r>
              <a:rPr lang="fr-FR" sz="2800" dirty="0" smtClean="0"/>
              <a:t>;</a:t>
            </a:r>
            <a:endParaRPr lang="fr-FR" sz="2800" dirty="0"/>
          </a:p>
          <a:p>
            <a:r>
              <a:rPr lang="fr-FR" sz="2800" dirty="0"/>
              <a:t>g) 	une </a:t>
            </a:r>
            <a:r>
              <a:rPr lang="fr-FR" sz="2800" u="sng" dirty="0"/>
              <a:t>formation en vue d’une qualification </a:t>
            </a:r>
            <a:r>
              <a:rPr lang="fr-FR" sz="2800" dirty="0" smtClean="0"/>
              <a:t>	</a:t>
            </a:r>
            <a:r>
              <a:rPr lang="fr-FR" sz="2800" b="1" dirty="0" smtClean="0">
                <a:solidFill>
                  <a:srgbClr val="00B0F0"/>
                </a:solidFill>
              </a:rPr>
              <a:t>d’instructeur </a:t>
            </a:r>
            <a:r>
              <a:rPr lang="fr-FR" sz="2800" b="1" dirty="0">
                <a:solidFill>
                  <a:srgbClr val="00B0F0"/>
                </a:solidFill>
              </a:rPr>
              <a:t>de vol FI(B</a:t>
            </a:r>
            <a:r>
              <a:rPr lang="fr-FR" sz="2800" b="1" dirty="0" smtClean="0">
                <a:solidFill>
                  <a:srgbClr val="00B0F0"/>
                </a:solidFill>
              </a:rPr>
              <a:t>) </a:t>
            </a:r>
            <a:r>
              <a:rPr lang="fr-FR" sz="2800" dirty="0" smtClean="0"/>
              <a:t>; </a:t>
            </a:r>
            <a:endParaRPr lang="fr-FR" sz="2800" dirty="0"/>
          </a:p>
          <a:p>
            <a:r>
              <a:rPr lang="fr-FR" sz="2800" dirty="0"/>
              <a:t>h) 	un </a:t>
            </a:r>
            <a:r>
              <a:rPr lang="fr-FR" sz="2800" u="sng" dirty="0"/>
              <a:t>stage de remise à niveau </a:t>
            </a:r>
            <a:r>
              <a:rPr lang="fr-FR" sz="2800" b="1" dirty="0">
                <a:solidFill>
                  <a:srgbClr val="00B0F0"/>
                </a:solidFill>
              </a:rPr>
              <a:t>d'instructeur FI(B</a:t>
            </a:r>
            <a:r>
              <a:rPr lang="fr-FR" sz="2800" dirty="0" smtClean="0"/>
              <a:t>).</a:t>
            </a:r>
            <a:endParaRPr lang="fr-FR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40504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000" b="1" dirty="0">
                <a:solidFill>
                  <a:schemeClr val="tx1"/>
                </a:solidFill>
              </a:rPr>
              <a:t>(b)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sz="3600" dirty="0">
                <a:solidFill>
                  <a:srgbClr val="00B0F0"/>
                </a:solidFill>
              </a:rPr>
              <a:t>Un DTO est également autorisé à dispenser les cours pour examinateurs</a:t>
            </a:r>
            <a:r>
              <a:rPr lang="fr-FR" sz="3600" dirty="0" smtClean="0">
                <a:solidFill>
                  <a:srgbClr val="00B0F0"/>
                </a:solidFill>
              </a:rPr>
              <a:t>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visés aux points </a:t>
            </a:r>
            <a:r>
              <a:rPr lang="fr-FR" dirty="0">
                <a:solidFill>
                  <a:srgbClr val="00B0F0"/>
                </a:solidFill>
              </a:rPr>
              <a:t>FCL.1015 a</a:t>
            </a:r>
            <a:r>
              <a:rPr lang="fr-FR" dirty="0"/>
              <a:t>) et </a:t>
            </a:r>
            <a:r>
              <a:rPr lang="fr-FR" dirty="0">
                <a:solidFill>
                  <a:srgbClr val="00B0F0"/>
                </a:solidFill>
              </a:rPr>
              <a:t>FCL.1025 b) 2)</a:t>
            </a:r>
            <a:r>
              <a:rPr lang="fr-FR" dirty="0"/>
              <a:t> de l’annexe I (partie FCL) pour FE(S), FIE(S), </a:t>
            </a:r>
            <a:r>
              <a:rPr lang="fr-FR" b="1" dirty="0">
                <a:solidFill>
                  <a:srgbClr val="00B0F0"/>
                </a:solidFill>
              </a:rPr>
              <a:t>FE(B) et FIE(B)</a:t>
            </a:r>
            <a:r>
              <a:rPr lang="fr-FR" dirty="0"/>
              <a:t>, </a:t>
            </a:r>
            <a:endParaRPr lang="fr-FR" dirty="0" smtClean="0"/>
          </a:p>
          <a:p>
            <a:r>
              <a:rPr lang="fr-FR" dirty="0" smtClean="0"/>
              <a:t>pour </a:t>
            </a:r>
            <a:r>
              <a:rPr lang="fr-FR" dirty="0"/>
              <a:t>autant </a:t>
            </a:r>
            <a:r>
              <a:rPr lang="fr-FR" u="sng" dirty="0"/>
              <a:t>qu’il ait présenté une déclaration </a:t>
            </a:r>
            <a:r>
              <a:rPr lang="fr-FR" dirty="0"/>
              <a:t>conformément au point </a:t>
            </a:r>
            <a:r>
              <a:rPr lang="fr-FR" dirty="0">
                <a:solidFill>
                  <a:srgbClr val="00B0F0"/>
                </a:solidFill>
              </a:rPr>
              <a:t>DTO.GEN.115</a:t>
            </a:r>
            <a:r>
              <a:rPr lang="fr-FR" dirty="0"/>
              <a:t>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que l’autorité compétente </a:t>
            </a:r>
            <a:r>
              <a:rPr lang="fr-FR" u="sng" dirty="0"/>
              <a:t>ait approuvé le programme de formation</a:t>
            </a:r>
            <a:r>
              <a:rPr lang="fr-FR" dirty="0"/>
              <a:t> conformément au point </a:t>
            </a:r>
            <a:r>
              <a:rPr lang="fr-FR" dirty="0">
                <a:solidFill>
                  <a:srgbClr val="00B0F0"/>
                </a:solidFill>
              </a:rPr>
              <a:t>DTO.GEN.230 c)</a:t>
            </a:r>
            <a:r>
              <a:rPr lang="fr-FR" dirty="0"/>
              <a:t>.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2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DTO.GEN.115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Déclaration /1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(a) Avant </a:t>
            </a:r>
            <a:r>
              <a:rPr lang="fr-FR" dirty="0"/>
              <a:t>de pouvoir dispenser l’une quelconque des formations visées au point </a:t>
            </a:r>
            <a:r>
              <a:rPr lang="fr-FR" dirty="0">
                <a:solidFill>
                  <a:srgbClr val="00B0F0"/>
                </a:solidFill>
              </a:rPr>
              <a:t>DTO.GEN.110</a:t>
            </a:r>
            <a:r>
              <a:rPr lang="fr-FR" dirty="0"/>
              <a:t>, l’organisme qui entend s’en charger doit présenter </a:t>
            </a:r>
            <a:r>
              <a:rPr lang="fr-FR" dirty="0">
                <a:solidFill>
                  <a:srgbClr val="00B0F0"/>
                </a:solidFill>
              </a:rPr>
              <a:t>une déclaration </a:t>
            </a:r>
            <a:r>
              <a:rPr lang="fr-FR" dirty="0"/>
              <a:t>à l’autorité compétente.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Cette </a:t>
            </a:r>
            <a:r>
              <a:rPr lang="fr-FR" dirty="0"/>
              <a:t>déclaration contient au moins les informations suivantes: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10167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fr-FR" dirty="0"/>
              <a:t>le </a:t>
            </a:r>
            <a:r>
              <a:rPr lang="fr-FR" dirty="0">
                <a:solidFill>
                  <a:srgbClr val="00B0F0"/>
                </a:solidFill>
              </a:rPr>
              <a:t>nom</a:t>
            </a:r>
            <a:r>
              <a:rPr lang="fr-FR" dirty="0"/>
              <a:t> </a:t>
            </a:r>
            <a:r>
              <a:rPr lang="fr-FR" dirty="0">
                <a:solidFill>
                  <a:srgbClr val="00B0F0"/>
                </a:solidFill>
              </a:rPr>
              <a:t>du </a:t>
            </a:r>
            <a:r>
              <a:rPr lang="fr-FR" dirty="0" smtClean="0">
                <a:solidFill>
                  <a:srgbClr val="00B0F0"/>
                </a:solidFill>
              </a:rPr>
              <a:t>DTO </a:t>
            </a:r>
            <a:r>
              <a:rPr lang="fr-FR" dirty="0" smtClean="0"/>
              <a:t>;</a:t>
            </a:r>
            <a:endParaRPr lang="fr-FR" sz="2400" dirty="0"/>
          </a:p>
          <a:p>
            <a:pPr lvl="1"/>
            <a:r>
              <a:rPr lang="fr-FR" dirty="0"/>
              <a:t>les </a:t>
            </a:r>
            <a:r>
              <a:rPr lang="fr-FR" dirty="0">
                <a:solidFill>
                  <a:srgbClr val="00B0F0"/>
                </a:solidFill>
              </a:rPr>
              <a:t>coordonnées de l’établissement principal du DTO </a:t>
            </a:r>
            <a:r>
              <a:rPr lang="fr-FR" dirty="0"/>
              <a:t>et,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le cas échéant, les coordonnées des aérodromes et des sites d’exploitation</a:t>
            </a:r>
            <a:r>
              <a:rPr lang="fr-FR" dirty="0"/>
              <a:t> du </a:t>
            </a:r>
            <a:r>
              <a:rPr lang="fr-FR" dirty="0" smtClean="0"/>
              <a:t>DTO ;</a:t>
            </a:r>
            <a:endParaRPr lang="fr-FR" sz="2400" dirty="0"/>
          </a:p>
          <a:p>
            <a:pPr lvl="1"/>
            <a:r>
              <a:rPr lang="fr-FR" dirty="0"/>
              <a:t>les </a:t>
            </a:r>
            <a:r>
              <a:rPr lang="fr-FR" dirty="0">
                <a:solidFill>
                  <a:srgbClr val="00B0F0"/>
                </a:solidFill>
              </a:rPr>
              <a:t>noms et coordonnées des personnes </a:t>
            </a:r>
            <a:r>
              <a:rPr lang="fr-FR" dirty="0" smtClean="0">
                <a:solidFill>
                  <a:srgbClr val="00B0F0"/>
                </a:solidFill>
              </a:rPr>
              <a:t>suivantes</a:t>
            </a:r>
            <a:r>
              <a:rPr lang="fr-FR" dirty="0" smtClean="0"/>
              <a:t> : </a:t>
            </a:r>
            <a:endParaRPr lang="fr-FR" sz="2400" dirty="0"/>
          </a:p>
          <a:p>
            <a:pPr lvl="2"/>
            <a:r>
              <a:rPr lang="fr-FR" dirty="0"/>
              <a:t>le représentant du </a:t>
            </a:r>
            <a:r>
              <a:rPr lang="fr-FR" dirty="0" smtClean="0"/>
              <a:t>DTO ;</a:t>
            </a:r>
            <a:endParaRPr lang="fr-FR" sz="2000" dirty="0"/>
          </a:p>
          <a:p>
            <a:pPr lvl="2"/>
            <a:r>
              <a:rPr lang="fr-FR" dirty="0"/>
              <a:t>le responsable pédagogique du </a:t>
            </a:r>
            <a:r>
              <a:rPr lang="fr-FR" dirty="0" smtClean="0"/>
              <a:t>DTO ; </a:t>
            </a:r>
            <a:r>
              <a:rPr lang="fr-FR" dirty="0"/>
              <a:t>et</a:t>
            </a:r>
            <a:endParaRPr lang="fr-FR" sz="2000" dirty="0"/>
          </a:p>
          <a:p>
            <a:pPr lvl="2"/>
            <a:r>
              <a:rPr lang="fr-FR" dirty="0"/>
              <a:t>tous les responsables pédagogiques adjoints, si requis au point </a:t>
            </a:r>
            <a:r>
              <a:rPr lang="fr-FR" dirty="0">
                <a:solidFill>
                  <a:srgbClr val="00B0F0"/>
                </a:solidFill>
              </a:rPr>
              <a:t>DTO.GEN.250 b) 1</a:t>
            </a:r>
            <a:r>
              <a:rPr lang="fr-FR" dirty="0" smtClean="0">
                <a:solidFill>
                  <a:srgbClr val="00B0F0"/>
                </a:solidFill>
              </a:rPr>
              <a:t>)</a:t>
            </a:r>
            <a:r>
              <a:rPr lang="fr-FR" dirty="0" smtClean="0"/>
              <a:t> ;</a:t>
            </a:r>
            <a:endParaRPr lang="fr-FR" sz="20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DTO.GEN.115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Déclaration /2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/>
            <a:r>
              <a:rPr lang="fr-FR" dirty="0">
                <a:solidFill>
                  <a:srgbClr val="00B0F0"/>
                </a:solidFill>
              </a:rPr>
              <a:t>le type de formation</a:t>
            </a:r>
            <a:r>
              <a:rPr lang="fr-FR" dirty="0"/>
              <a:t>, tel qu’indiqué au point </a:t>
            </a:r>
            <a:r>
              <a:rPr lang="fr-FR" dirty="0">
                <a:solidFill>
                  <a:srgbClr val="00B0F0"/>
                </a:solidFill>
              </a:rPr>
              <a:t>DTO.GEN.110</a:t>
            </a:r>
            <a:r>
              <a:rPr lang="fr-FR" dirty="0"/>
              <a:t>, dispensée dans chaque aérodrome et/ou site </a:t>
            </a:r>
            <a:r>
              <a:rPr lang="fr-FR" dirty="0" smtClean="0"/>
              <a:t>d’exploitation ;</a:t>
            </a:r>
            <a:endParaRPr lang="fr-FR" sz="2400" dirty="0"/>
          </a:p>
          <a:p>
            <a:pPr lvl="1"/>
            <a:r>
              <a:rPr lang="fr-FR" dirty="0">
                <a:solidFill>
                  <a:srgbClr val="00B0F0"/>
                </a:solidFill>
              </a:rPr>
              <a:t>une liste de tous les aéronefs </a:t>
            </a:r>
            <a:r>
              <a:rPr lang="fr-FR" dirty="0"/>
              <a:t>et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FSTD qui seront utilisés pour la formation, le cas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échéant </a:t>
            </a:r>
            <a:r>
              <a:rPr lang="fr-FR" dirty="0" smtClean="0"/>
              <a:t>;</a:t>
            </a:r>
            <a:endParaRPr lang="fr-FR" sz="2400" dirty="0"/>
          </a:p>
          <a:p>
            <a:pPr lvl="1"/>
            <a:r>
              <a:rPr lang="fr-FR" dirty="0">
                <a:solidFill>
                  <a:srgbClr val="00B0F0"/>
                </a:solidFill>
              </a:rPr>
              <a:t>la date prévue du début de la </a:t>
            </a:r>
            <a:r>
              <a:rPr lang="fr-FR" dirty="0" smtClean="0">
                <a:solidFill>
                  <a:srgbClr val="00B0F0"/>
                </a:solidFill>
              </a:rPr>
              <a:t>formation </a:t>
            </a:r>
            <a:r>
              <a:rPr lang="fr-FR" dirty="0" smtClean="0"/>
              <a:t>;</a:t>
            </a:r>
            <a:endParaRPr lang="fr-FR" sz="2400" dirty="0"/>
          </a:p>
          <a:p>
            <a:pPr lvl="1"/>
            <a:r>
              <a:rPr lang="fr-FR" dirty="0">
                <a:solidFill>
                  <a:srgbClr val="00B0F0"/>
                </a:solidFill>
              </a:rPr>
              <a:t>une déclaration confirmant que le DTO a élaboré une politique de sécurité </a:t>
            </a:r>
            <a:r>
              <a:rPr lang="fr-FR" dirty="0"/>
              <a:t>et appliquera cette politique tout au long des activités de formation couvertes par la déclaration, conformément au point </a:t>
            </a:r>
            <a:r>
              <a:rPr lang="fr-FR" dirty="0">
                <a:solidFill>
                  <a:srgbClr val="00B0F0"/>
                </a:solidFill>
              </a:rPr>
              <a:t>DTO.GEN.210 a) 1) ii)</a:t>
            </a:r>
            <a:r>
              <a:rPr lang="fr-FR" dirty="0"/>
              <a:t>;</a:t>
            </a:r>
            <a:endParaRPr lang="fr-FR" sz="2400" dirty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DTO.GEN.115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Déclaration /3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7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38194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fr-FR" sz="2800" dirty="0" smtClean="0">
              <a:solidFill>
                <a:srgbClr val="00B0F0"/>
              </a:solidFill>
            </a:endParaRPr>
          </a:p>
          <a:p>
            <a:r>
              <a:rPr lang="fr-FR" sz="2800" dirty="0" smtClean="0">
                <a:solidFill>
                  <a:srgbClr val="00B0F0"/>
                </a:solidFill>
              </a:rPr>
              <a:t>une </a:t>
            </a:r>
            <a:r>
              <a:rPr lang="fr-FR" sz="2800" dirty="0">
                <a:solidFill>
                  <a:srgbClr val="00B0F0"/>
                </a:solidFill>
              </a:rPr>
              <a:t>déclaration confirmant que le DTO respecte et continuera de respecter</a:t>
            </a:r>
            <a:r>
              <a:rPr lang="fr-FR" sz="2800" dirty="0"/>
              <a:t>, tout au long des activités de formation couvertes par la déclaration, les exigences essentielles énoncées à l’annexe III du </a:t>
            </a:r>
            <a:r>
              <a:rPr lang="fr-FR" sz="2800" dirty="0">
                <a:solidFill>
                  <a:srgbClr val="00B0F0"/>
                </a:solidFill>
              </a:rPr>
              <a:t>règlement (CE) nº 216/2008</a:t>
            </a:r>
            <a:r>
              <a:rPr lang="fr-FR" sz="2800" dirty="0"/>
              <a:t> et les exigences figurant à l’annexe I (</a:t>
            </a:r>
            <a:r>
              <a:rPr lang="fr-FR" sz="2800" dirty="0">
                <a:solidFill>
                  <a:srgbClr val="00B0F0"/>
                </a:solidFill>
              </a:rPr>
              <a:t>partie FCL</a:t>
            </a:r>
            <a:r>
              <a:rPr lang="fr-FR" sz="2800" dirty="0"/>
              <a:t>) et à l’annexe VIII (</a:t>
            </a:r>
            <a:r>
              <a:rPr lang="fr-FR" sz="2800" dirty="0">
                <a:solidFill>
                  <a:srgbClr val="00B0F0"/>
                </a:solidFill>
              </a:rPr>
              <a:t>partie DTO</a:t>
            </a:r>
            <a:r>
              <a:rPr lang="fr-FR" sz="2800" dirty="0"/>
              <a:t>) du présent règlement.</a:t>
            </a:r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DTO.GEN.115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Déclaration /4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7727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5300" dirty="0" smtClean="0"/>
              <a:t>Période de Transition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avril 2020</a:t>
            </a:r>
            <a:endParaRPr lang="fr-FR" dirty="0"/>
          </a:p>
        </p:txBody>
      </p:sp>
      <p:sp>
        <p:nvSpPr>
          <p:cNvPr id="6" name="Flèche droite 5"/>
          <p:cNvSpPr/>
          <p:nvPr/>
        </p:nvSpPr>
        <p:spPr>
          <a:xfrm>
            <a:off x="1619672" y="3429000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9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(b) La déclaration, et toute modification ultérieure, est faite au moyen du </a:t>
            </a:r>
            <a:r>
              <a:rPr lang="fr-FR" dirty="0">
                <a:solidFill>
                  <a:srgbClr val="00B0F0"/>
                </a:solidFill>
              </a:rPr>
              <a:t>formulaire</a:t>
            </a:r>
            <a:r>
              <a:rPr lang="fr-FR" dirty="0"/>
              <a:t> figurant à l’appendice 1</a:t>
            </a:r>
            <a:endParaRPr lang="fr-FR" dirty="0" smtClean="0"/>
          </a:p>
          <a:p>
            <a:r>
              <a:rPr lang="fr-FR" dirty="0" smtClean="0"/>
              <a:t>(c) </a:t>
            </a:r>
            <a:r>
              <a:rPr lang="fr-FR" dirty="0"/>
              <a:t>Outre la déclaration, </a:t>
            </a:r>
            <a:r>
              <a:rPr lang="fr-FR" dirty="0">
                <a:solidFill>
                  <a:srgbClr val="00B0F0"/>
                </a:solidFill>
              </a:rPr>
              <a:t>le DTO soumet à l’autorité compétente </a:t>
            </a:r>
            <a:r>
              <a:rPr lang="fr-FR" dirty="0" smtClean="0">
                <a:solidFill>
                  <a:srgbClr val="00B0F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B0F0"/>
                </a:solidFill>
              </a:rPr>
              <a:t>le </a:t>
            </a:r>
            <a:r>
              <a:rPr lang="fr-FR" dirty="0">
                <a:solidFill>
                  <a:srgbClr val="00B0F0"/>
                </a:solidFill>
              </a:rPr>
              <a:t>ou les programmes de </a:t>
            </a:r>
            <a:r>
              <a:rPr lang="fr-FR" dirty="0" smtClean="0">
                <a:solidFill>
                  <a:srgbClr val="00B0F0"/>
                </a:solidFill>
              </a:rPr>
              <a:t>formation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B0F0"/>
                </a:solidFill>
              </a:rPr>
              <a:t>sa demande d’approbation </a:t>
            </a:r>
            <a:r>
              <a:rPr lang="fr-FR" dirty="0"/>
              <a:t>pour le ou les programmes de formation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B0F0"/>
                </a:solidFill>
              </a:rPr>
              <a:t>DTO.GEN.115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Déclaration /5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DTO.GEN.116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dirty="0" smtClean="0">
                <a:solidFill>
                  <a:srgbClr val="00B0F0"/>
                </a:solidFill>
              </a:rPr>
              <a:t/>
            </a:r>
            <a:br>
              <a:rPr lang="fr-FR" sz="3600" dirty="0" smtClean="0">
                <a:solidFill>
                  <a:srgbClr val="00B0F0"/>
                </a:solidFill>
              </a:rPr>
            </a:br>
            <a:r>
              <a:rPr lang="fr-FR" sz="3600" b="1" dirty="0" smtClean="0">
                <a:solidFill>
                  <a:srgbClr val="00B0F0"/>
                </a:solidFill>
              </a:rPr>
              <a:t>Notification </a:t>
            </a:r>
            <a:r>
              <a:rPr lang="fr-FR" sz="3600" b="1" dirty="0">
                <a:solidFill>
                  <a:srgbClr val="00B0F0"/>
                </a:solidFill>
              </a:rPr>
              <a:t>des modifications et cessation des activités de </a:t>
            </a:r>
            <a:r>
              <a:rPr lang="fr-FR" sz="3600" b="1" dirty="0" smtClean="0">
                <a:solidFill>
                  <a:srgbClr val="00B0F0"/>
                </a:solidFill>
              </a:rPr>
              <a:t>formation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924945"/>
            <a:ext cx="8229600" cy="33843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/>
              <a:t>Un DTO informe, sans retard injustifié, l’autorité compétente des événements suivants</a:t>
            </a:r>
            <a:r>
              <a:rPr lang="fr-FR" dirty="0" smtClean="0"/>
              <a:t>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rgbClr val="00B0F0"/>
                </a:solidFill>
              </a:rPr>
              <a:t>toute </a:t>
            </a:r>
            <a:r>
              <a:rPr lang="fr-FR" dirty="0">
                <a:solidFill>
                  <a:srgbClr val="00B0F0"/>
                </a:solidFill>
              </a:rPr>
              <a:t>modification </a:t>
            </a:r>
            <a:r>
              <a:rPr lang="fr-FR" dirty="0"/>
              <a:t>apportée aux informations contenues dans la </a:t>
            </a:r>
            <a:r>
              <a:rPr lang="fr-FR" dirty="0" smtClean="0"/>
              <a:t>déclaration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B0F0"/>
                </a:solidFill>
              </a:rPr>
              <a:t>la cessation </a:t>
            </a:r>
            <a:r>
              <a:rPr lang="fr-FR" dirty="0"/>
              <a:t>partielle ou totale des activités de formation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21288"/>
            <a:ext cx="1933835" cy="720378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6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DTO.GEN.135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dirty="0" smtClean="0">
                <a:solidFill>
                  <a:srgbClr val="00B0F0"/>
                </a:solidFill>
              </a:rPr>
              <a:t/>
            </a:r>
            <a:br>
              <a:rPr lang="fr-FR" sz="3600" dirty="0" smtClean="0">
                <a:solidFill>
                  <a:srgbClr val="00B0F0"/>
                </a:solidFill>
              </a:rPr>
            </a:br>
            <a:r>
              <a:rPr lang="fr-FR" sz="3600" b="1" dirty="0" smtClean="0">
                <a:solidFill>
                  <a:srgbClr val="00B0F0"/>
                </a:solidFill>
              </a:rPr>
              <a:t>Retrait </a:t>
            </a:r>
            <a:r>
              <a:rPr lang="fr-FR" sz="3600" b="1" dirty="0">
                <a:solidFill>
                  <a:srgbClr val="00B0F0"/>
                </a:solidFill>
              </a:rPr>
              <a:t>de l’autorisation de dispenser une formation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564905"/>
            <a:ext cx="8229600" cy="37444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/>
              <a:t>Un DTO n’est plus autorisé à dispenser une partie ou la totalité de la formation </a:t>
            </a:r>
            <a:r>
              <a:rPr lang="fr-FR" dirty="0" smtClean="0"/>
              <a:t>si :</a:t>
            </a:r>
          </a:p>
          <a:p>
            <a:pPr>
              <a:buFont typeface="Wingdings"/>
              <a:buChar char="Ø"/>
            </a:pPr>
            <a:r>
              <a:rPr lang="fr-FR" dirty="0" smtClean="0"/>
              <a:t>le </a:t>
            </a:r>
            <a:r>
              <a:rPr lang="fr-FR" dirty="0"/>
              <a:t>DTO a notifié à l’autorité compétente la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   cessation </a:t>
            </a:r>
            <a:r>
              <a:rPr lang="fr-FR" dirty="0"/>
              <a:t>partielle ou totale </a:t>
            </a:r>
            <a:endParaRPr lang="fr-FR" dirty="0" smtClean="0"/>
          </a:p>
          <a:p>
            <a:pPr lvl="0">
              <a:buFont typeface="Wingdings"/>
              <a:buChar char="Ø"/>
            </a:pPr>
            <a:r>
              <a:rPr lang="fr-FR" dirty="0" smtClean="0">
                <a:solidFill>
                  <a:srgbClr val="00B0F0"/>
                </a:solidFill>
              </a:rPr>
              <a:t>le </a:t>
            </a:r>
            <a:r>
              <a:rPr lang="fr-FR" dirty="0">
                <a:solidFill>
                  <a:srgbClr val="00B0F0"/>
                </a:solidFill>
              </a:rPr>
              <a:t>DTO n’a pas dispensé la formation </a:t>
            </a:r>
            <a:r>
              <a:rPr lang="fr-FR" dirty="0" smtClean="0">
                <a:solidFill>
                  <a:srgbClr val="00B0F0"/>
                </a:solidFill>
              </a:rPr>
              <a:t>pendant</a:t>
            </a:r>
          </a:p>
          <a:p>
            <a:pPr marL="0" lvl="0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    plus </a:t>
            </a:r>
            <a:r>
              <a:rPr lang="fr-FR" dirty="0">
                <a:solidFill>
                  <a:srgbClr val="00B0F0"/>
                </a:solidFill>
              </a:rPr>
              <a:t>de 36 mois consécutifs.</a:t>
            </a:r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93144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0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DTO.GEN.140</a:t>
            </a:r>
            <a:r>
              <a:rPr lang="fr-FR" sz="4000" dirty="0">
                <a:solidFill>
                  <a:srgbClr val="00B0F0"/>
                </a:solidFill>
              </a:rPr>
              <a:t>	</a:t>
            </a:r>
            <a:r>
              <a:rPr lang="fr-FR" sz="4000" b="1" dirty="0" smtClean="0">
                <a:solidFill>
                  <a:srgbClr val="00B0F0"/>
                </a:solidFill>
              </a:rPr>
              <a:t>Accès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Afin qu’il puisse être déterminé si un DTO agit conformément à sa déclaration, celui-ci doit donner accès :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aux installations</a:t>
            </a:r>
            <a:r>
              <a:rPr lang="fr-FR" dirty="0" smtClean="0"/>
              <a:t>,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aéronefs</a:t>
            </a:r>
            <a:r>
              <a:rPr lang="fr-FR" dirty="0" smtClean="0"/>
              <a:t>,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documents, dossiers, données</a:t>
            </a:r>
            <a:r>
              <a:rPr lang="fr-FR" dirty="0" smtClean="0"/>
              <a:t>, 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procédures ou autre matériel </a:t>
            </a:r>
            <a:r>
              <a:rPr lang="fr-FR" dirty="0" smtClean="0"/>
              <a:t>utiles à ses activités de formation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3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1895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DTO.GEN.150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 smtClean="0">
                <a:solidFill>
                  <a:srgbClr val="00B0F0"/>
                </a:solidFill>
              </a:rPr>
              <a:t>Constatations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95933"/>
            <a:ext cx="8229600" cy="47853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/>
              <a:t>Après que l’autorité compétente a transmis une constatation à un DTO conformément au point ARA.GEN.350, d </a:t>
            </a:r>
            <a:r>
              <a:rPr lang="fr-FR" i="1" dirty="0"/>
              <a:t>bis</a:t>
            </a:r>
            <a:r>
              <a:rPr lang="fr-FR" dirty="0"/>
              <a:t>) 1), le DTO prend les mesures suivantes dans le délai fixé par l’autorité </a:t>
            </a:r>
            <a:r>
              <a:rPr lang="fr-FR" dirty="0" smtClean="0"/>
              <a:t>compétente : 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>
                <a:solidFill>
                  <a:srgbClr val="00B0F0"/>
                </a:solidFill>
              </a:rPr>
              <a:t>il identifie la cause</a:t>
            </a:r>
            <a:r>
              <a:rPr lang="fr-FR" dirty="0"/>
              <a:t> à l’origine de la </a:t>
            </a:r>
            <a:r>
              <a:rPr lang="fr-FR" dirty="0" smtClean="0"/>
              <a:t>non-conformité ;</a:t>
            </a:r>
            <a:endParaRPr lang="fr-FR" dirty="0"/>
          </a:p>
          <a:p>
            <a:pPr lvl="0"/>
            <a:r>
              <a:rPr lang="fr-FR" dirty="0">
                <a:solidFill>
                  <a:srgbClr val="00B0F0"/>
                </a:solidFill>
              </a:rPr>
              <a:t>il applique les actions correctives</a:t>
            </a:r>
            <a:r>
              <a:rPr lang="fr-FR" dirty="0"/>
              <a:t> nécessaires afin de mettre un terme à la non-conformité et, le cas échéant, de remédier aux conséquences de </a:t>
            </a:r>
            <a:r>
              <a:rPr lang="fr-FR" dirty="0" smtClean="0"/>
              <a:t>celle-ci ; </a:t>
            </a:r>
            <a:endParaRPr lang="fr-FR" dirty="0"/>
          </a:p>
          <a:p>
            <a:pPr lvl="0"/>
            <a:r>
              <a:rPr lang="fr-FR" dirty="0">
                <a:solidFill>
                  <a:srgbClr val="00B0F0"/>
                </a:solidFill>
              </a:rPr>
              <a:t>il informe l’autorité</a:t>
            </a:r>
            <a:r>
              <a:rPr lang="fr-FR" dirty="0"/>
              <a:t> compétente de l’action corrective qu’il a appliquée.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0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DTO.GEN.155</a:t>
            </a:r>
            <a:r>
              <a:rPr lang="fr-FR" dirty="0">
                <a:solidFill>
                  <a:srgbClr val="00B0F0"/>
                </a:solidFill>
              </a:rPr>
              <a:t>	</a:t>
            </a:r>
            <a:r>
              <a:rPr lang="fr-FR" b="1" dirty="0">
                <a:solidFill>
                  <a:srgbClr val="00B0F0"/>
                </a:solidFill>
              </a:rPr>
              <a:t>Réaction à un problème de sécurité 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En réaction à un problème de sécurité, un DTO met en </a:t>
            </a:r>
            <a:r>
              <a:rPr lang="fr-FR" dirty="0" smtClean="0"/>
              <a:t>œuvre :</a:t>
            </a:r>
            <a:endParaRPr lang="fr-FR" dirty="0"/>
          </a:p>
          <a:p>
            <a:r>
              <a:rPr lang="fr-FR" dirty="0"/>
              <a:t>a) 	</a:t>
            </a:r>
            <a:r>
              <a:rPr lang="fr-FR" dirty="0">
                <a:solidFill>
                  <a:srgbClr val="00B0F0"/>
                </a:solidFill>
              </a:rPr>
              <a:t>les mesures de sécurité prescrites </a:t>
            </a:r>
            <a:r>
              <a:rPr lang="fr-FR" dirty="0"/>
              <a:t>par l’autorité compétente conformément au point ARA.GEN.135 c</a:t>
            </a:r>
            <a:r>
              <a:rPr lang="fr-FR" dirty="0" smtClean="0"/>
              <a:t>) ; </a:t>
            </a:r>
            <a:endParaRPr lang="fr-FR" dirty="0"/>
          </a:p>
          <a:p>
            <a:r>
              <a:rPr lang="fr-FR" dirty="0"/>
              <a:t>b) 	</a:t>
            </a:r>
            <a:r>
              <a:rPr lang="fr-FR" dirty="0">
                <a:solidFill>
                  <a:srgbClr val="00B0F0"/>
                </a:solidFill>
              </a:rPr>
              <a:t>les informations de sécurité contraignantes </a:t>
            </a:r>
            <a:r>
              <a:rPr lang="fr-FR" dirty="0"/>
              <a:t>applicables publiées par l’Agence, notamment les consignes de </a:t>
            </a:r>
            <a:r>
              <a:rPr lang="fr-FR" dirty="0" smtClean="0"/>
              <a:t>navigabilité.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57094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/1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95801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Un DTO désigne</a:t>
            </a:r>
            <a:r>
              <a:rPr lang="fr-FR" dirty="0" smtClean="0"/>
              <a:t>: </a:t>
            </a:r>
            <a:r>
              <a:rPr lang="fr-FR" b="1" dirty="0" smtClean="0"/>
              <a:t>a)</a:t>
            </a:r>
            <a:endParaRPr lang="fr-FR" b="1" dirty="0"/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B0F0"/>
                </a:solidFill>
              </a:rPr>
              <a:t>1) </a:t>
            </a:r>
            <a:r>
              <a:rPr lang="fr-FR" b="1" u="sng" dirty="0" smtClean="0">
                <a:solidFill>
                  <a:srgbClr val="00B0F0"/>
                </a:solidFill>
              </a:rPr>
              <a:t>un </a:t>
            </a:r>
            <a:r>
              <a:rPr lang="fr-FR" b="1" u="sng" dirty="0">
                <a:solidFill>
                  <a:srgbClr val="00B0F0"/>
                </a:solidFill>
              </a:rPr>
              <a:t>représentant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à qui sont confiées, et qui doit être dûment autorisé à remplir, au moins les missions suivantes:</a:t>
            </a:r>
            <a:endParaRPr lang="fr-FR" sz="24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veiller à ce que le DTO et ses activités satisfassent aux exigences applicables </a:t>
            </a:r>
            <a:r>
              <a:rPr lang="fr-FR" dirty="0"/>
              <a:t>et respectent la déclaration du DTO;</a:t>
            </a:r>
            <a:endParaRPr lang="fr-FR" sz="20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élaborer et mettre en place une politique de sécurité </a:t>
            </a:r>
            <a:r>
              <a:rPr lang="fr-FR" dirty="0"/>
              <a:t>garantissant que les activités du DTO sont réalisées en toute sécurité, veiller à ce que le DTO adhère à cette politique de sécurité et prendre les mesures nécessaires pour atteindre les objectifs de cette politique de sécurité;</a:t>
            </a:r>
            <a:endParaRPr lang="fr-FR" sz="20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promouvoir la sécurité au sein du DTO</a:t>
            </a:r>
            <a:r>
              <a:rPr lang="fr-FR" dirty="0"/>
              <a:t>;</a:t>
            </a:r>
            <a:endParaRPr lang="fr-FR" sz="20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veiller à la disponibilité de ressources suffisantes</a:t>
            </a:r>
            <a:r>
              <a:rPr lang="fr-FR" dirty="0"/>
              <a:t> au sein du DTO afin que les activités visées aux points i), ii) et iii) puissent être réalisées de manière efficace; </a:t>
            </a:r>
            <a:endParaRPr lang="fr-FR" sz="2000" dirty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Un DTO désigne: </a:t>
            </a:r>
            <a:r>
              <a:rPr lang="fr-FR" b="1" dirty="0" smtClean="0"/>
              <a:t>b)</a:t>
            </a: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B0F0"/>
                </a:solidFill>
              </a:rPr>
              <a:t>2) </a:t>
            </a:r>
            <a:r>
              <a:rPr lang="fr-FR" b="1" u="sng" dirty="0" smtClean="0">
                <a:solidFill>
                  <a:srgbClr val="00B0F0"/>
                </a:solidFill>
              </a:rPr>
              <a:t>un </a:t>
            </a:r>
            <a:r>
              <a:rPr lang="fr-FR" b="1" u="sng" dirty="0">
                <a:solidFill>
                  <a:srgbClr val="00B0F0"/>
                </a:solidFill>
              </a:rPr>
              <a:t>responsable pédagogique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à qui sont confiées, et qui doit être qualifié pour remplir, au moins les missions suivantes:</a:t>
            </a:r>
            <a:endParaRPr lang="fr-FR" sz="24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veiller à ce que la formation dispensée soit conforme</a:t>
            </a:r>
            <a:r>
              <a:rPr lang="fr-FR" dirty="0"/>
              <a:t> aux exigences figurant à l’annexe I (partie FCL) et au programme de formation du DTO;</a:t>
            </a:r>
            <a:endParaRPr lang="fr-FR" sz="20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veiller à une bonne intégration de la formation au vol sur un aéronef</a:t>
            </a:r>
            <a:r>
              <a:rPr lang="fr-FR" dirty="0"/>
              <a:t> ou un simulateur d’entraînement au vol (FSTD) et de l’instruction théorique;</a:t>
            </a:r>
            <a:endParaRPr lang="fr-FR" sz="2000" dirty="0"/>
          </a:p>
          <a:p>
            <a:pPr lvl="2"/>
            <a:r>
              <a:rPr lang="fr-FR" dirty="0">
                <a:solidFill>
                  <a:srgbClr val="00B0F0"/>
                </a:solidFill>
              </a:rPr>
              <a:t>superviser les progrès de chaque stagiaire</a:t>
            </a:r>
            <a:r>
              <a:rPr lang="fr-FR" dirty="0"/>
              <a:t>;</a:t>
            </a:r>
            <a:endParaRPr lang="fr-FR" sz="2000" dirty="0"/>
          </a:p>
          <a:p>
            <a:pPr lvl="2"/>
            <a:r>
              <a:rPr lang="fr-FR" dirty="0"/>
              <a:t>dans les cas visés au point DTO.GEN.250 b), </a:t>
            </a:r>
            <a:r>
              <a:rPr lang="fr-FR" dirty="0">
                <a:solidFill>
                  <a:srgbClr val="00B0F0"/>
                </a:solidFill>
              </a:rPr>
              <a:t>superviser l’adjoint (ou les adjoints) au responsable pédagogique</a:t>
            </a:r>
            <a:r>
              <a:rPr lang="fr-FR" dirty="0"/>
              <a:t>.</a:t>
            </a:r>
            <a:endParaRPr lang="fr-FR" sz="2000" dirty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/2</a:t>
            </a:r>
            <a:endParaRPr lang="fr-FR" sz="3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3926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endParaRPr lang="fr-FR" b="1" u="sng" dirty="0" smtClean="0"/>
          </a:p>
          <a:p>
            <a:pPr algn="ctr"/>
            <a:r>
              <a:rPr lang="fr-FR" sz="4400" dirty="0">
                <a:solidFill>
                  <a:schemeClr val="tx1"/>
                </a:solidFill>
              </a:rPr>
              <a:t>Un DTO peut désigner</a:t>
            </a:r>
            <a:r>
              <a:rPr lang="fr-FR" sz="4400" dirty="0">
                <a:solidFill>
                  <a:srgbClr val="00B0F0"/>
                </a:solidFill>
              </a:rPr>
              <a:t> </a:t>
            </a:r>
            <a:endParaRPr lang="fr-FR" sz="4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4400" dirty="0" smtClean="0">
                <a:solidFill>
                  <a:srgbClr val="00B0F0"/>
                </a:solidFill>
              </a:rPr>
              <a:t>une </a:t>
            </a:r>
            <a:r>
              <a:rPr lang="fr-FR" sz="4400" dirty="0">
                <a:solidFill>
                  <a:srgbClr val="00B0F0"/>
                </a:solidFill>
              </a:rPr>
              <a:t>seule et même personne en tant que représentant et responsable pédagogique.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/3</a:t>
            </a:r>
            <a:endParaRPr lang="fr-F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727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Un DTO ne doit pas désigner</a:t>
            </a:r>
            <a:r>
              <a:rPr lang="fr-FR" sz="3600" dirty="0">
                <a:solidFill>
                  <a:srgbClr val="00B0F0"/>
                </a:solidFill>
              </a:rPr>
              <a:t> en tant que représentant ou responsable pédagogique une personne à qui, sur la foi d’indices objectifs, on ne peut se fier pour mener à bien les missions énumérées au point a)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/4</a:t>
            </a:r>
            <a:endParaRPr lang="fr-FR" sz="3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6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9"/>
            <a:ext cx="9124524" cy="490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9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7"/>
            <a:ext cx="8229600" cy="39464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 </a:t>
            </a:r>
            <a:r>
              <a:rPr lang="fr-FR" dirty="0"/>
              <a:t>DTO veille à ce que, </a:t>
            </a:r>
            <a:r>
              <a:rPr lang="fr-FR" dirty="0">
                <a:solidFill>
                  <a:srgbClr val="00B0F0"/>
                </a:solidFill>
              </a:rPr>
              <a:t>s’agissant de leurs qualifications</a:t>
            </a:r>
            <a:r>
              <a:rPr lang="fr-FR" dirty="0"/>
              <a:t>, ses instructeurs dispensant une instruction théorique se trouvent dans l’une des situations </a:t>
            </a:r>
            <a:r>
              <a:rPr lang="fr-FR" dirty="0" smtClean="0"/>
              <a:t>suivantes :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/5</a:t>
            </a:r>
            <a:endParaRPr lang="fr-F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87727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0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00B0F0"/>
                </a:solidFill>
              </a:rPr>
              <a:t>ils possèdent une expérience aéronautique pratique </a:t>
            </a:r>
            <a:r>
              <a:rPr lang="fr-FR" dirty="0"/>
              <a:t>dans les domaines couverts par la formation dispensée et ont </a:t>
            </a:r>
            <a:r>
              <a:rPr lang="fr-FR" dirty="0">
                <a:solidFill>
                  <a:srgbClr val="00B0F0"/>
                </a:solidFill>
              </a:rPr>
              <a:t>suivi un cours sur les techniques d’instruction </a:t>
            </a:r>
            <a:r>
              <a:rPr lang="fr-FR" dirty="0"/>
              <a:t>;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dirty="0">
                <a:solidFill>
                  <a:srgbClr val="00B0F0"/>
                </a:solidFill>
              </a:rPr>
              <a:t>ils possèdent une expérience préalable dans l’instruction théorique</a:t>
            </a:r>
            <a:r>
              <a:rPr lang="fr-FR" dirty="0"/>
              <a:t>, ainsi qu’une expérience théorique adéquate dans le domaine pour lequel ils dispensent une instruction </a:t>
            </a:r>
            <a:r>
              <a:rPr lang="fr-FR" dirty="0" smtClean="0"/>
              <a:t>théorique.</a:t>
            </a:r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de </a:t>
            </a:r>
            <a:r>
              <a:rPr lang="fr-FR" sz="3600" b="1" dirty="0" smtClean="0">
                <a:solidFill>
                  <a:srgbClr val="00B0F0"/>
                </a:solidFill>
              </a:rPr>
              <a:t>personnel /6 </a:t>
            </a:r>
            <a:endParaRPr lang="fr-FR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2099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5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DTO.GEN.215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Exigences en matière </a:t>
            </a:r>
            <a:r>
              <a:rPr lang="fr-FR" sz="3600" b="1" dirty="0" smtClean="0">
                <a:solidFill>
                  <a:srgbClr val="00B0F0"/>
                </a:solidFill>
              </a:rPr>
              <a:t>d’installations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31429"/>
            <a:ext cx="8229600" cy="39498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Un DTO doit disposer d’installations lui permettant d’exécuter et de gérer l’ensemble de ses activités</a:t>
            </a:r>
            <a:r>
              <a:rPr lang="fr-FR" dirty="0"/>
              <a:t> conformément aux exigences essentielles énoncées à l’annexe III du règlement </a:t>
            </a:r>
            <a:r>
              <a:rPr lang="fr-FR" b="1" dirty="0"/>
              <a:t>(CE) nº 216/2008 </a:t>
            </a:r>
            <a:r>
              <a:rPr lang="fr-FR" dirty="0"/>
              <a:t>et aux exigences figurant à la présente annexe (partie DTO)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7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DTO.GEN.220</a:t>
            </a:r>
            <a:r>
              <a:rPr lang="fr-FR" sz="4000" dirty="0">
                <a:solidFill>
                  <a:srgbClr val="00B0F0"/>
                </a:solidFill>
              </a:rPr>
              <a:t>	</a:t>
            </a:r>
            <a:r>
              <a:rPr lang="fr-FR" sz="4000" b="1" dirty="0" smtClean="0">
                <a:solidFill>
                  <a:srgbClr val="00B0F0"/>
                </a:solidFill>
              </a:rPr>
              <a:t>Archivage /1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Le DTO conserve, pour chaque stagiaire, les dossiers suivants tout au long du cours et pendant une période de trois ans après la fin de la </a:t>
            </a:r>
            <a:r>
              <a:rPr lang="fr-FR" dirty="0" smtClean="0"/>
              <a:t>formation :</a:t>
            </a:r>
          </a:p>
          <a:p>
            <a:pPr marL="0" lvl="0" indent="0">
              <a:buNone/>
            </a:pPr>
            <a:endParaRPr lang="fr-FR" sz="2800" dirty="0"/>
          </a:p>
          <a:p>
            <a:pPr lvl="1"/>
            <a:r>
              <a:rPr lang="fr-FR" u="sng" dirty="0">
                <a:solidFill>
                  <a:srgbClr val="00B0F0"/>
                </a:solidFill>
              </a:rPr>
              <a:t>les détails des formations au sol, en vol</a:t>
            </a:r>
            <a:r>
              <a:rPr lang="fr-FR" dirty="0"/>
              <a:t> et sur simulateur d’entraînement au </a:t>
            </a:r>
            <a:r>
              <a:rPr lang="fr-FR" dirty="0" smtClean="0"/>
              <a:t>vol ;</a:t>
            </a:r>
            <a:endParaRPr lang="fr-FR" sz="2400" dirty="0"/>
          </a:p>
          <a:p>
            <a:pPr lvl="1"/>
            <a:r>
              <a:rPr lang="fr-FR" u="sng" dirty="0">
                <a:solidFill>
                  <a:srgbClr val="00B0F0"/>
                </a:solidFill>
              </a:rPr>
              <a:t>les informations sur les progrès </a:t>
            </a:r>
            <a:r>
              <a:rPr lang="fr-FR" u="sng" dirty="0" smtClean="0">
                <a:solidFill>
                  <a:srgbClr val="00B0F0"/>
                </a:solidFill>
              </a:rPr>
              <a:t>accomplis </a:t>
            </a:r>
            <a:r>
              <a:rPr lang="fr-FR" dirty="0" smtClean="0"/>
              <a:t>; </a:t>
            </a:r>
            <a:endParaRPr lang="fr-FR" sz="2400" dirty="0"/>
          </a:p>
          <a:p>
            <a:pPr lvl="1"/>
            <a:r>
              <a:rPr lang="fr-FR" u="sng" dirty="0">
                <a:solidFill>
                  <a:srgbClr val="00B0F0"/>
                </a:solidFill>
              </a:rPr>
              <a:t>les informations relatives aux licences et à leurs qualifications associées utiles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/>
              <a:t>pour la formation dispensée, notamment les dates d’expiration des qualifications et des certificats médicaux. </a:t>
            </a:r>
            <a:endParaRPr lang="fr-FR" sz="2400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94928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7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DTO.GEN.220</a:t>
            </a:r>
            <a:r>
              <a:rPr lang="fr-FR" sz="4000" dirty="0">
                <a:solidFill>
                  <a:srgbClr val="00B0F0"/>
                </a:solidFill>
              </a:rPr>
              <a:t>	</a:t>
            </a:r>
            <a:r>
              <a:rPr lang="fr-FR" sz="4000" b="1" dirty="0" smtClean="0">
                <a:solidFill>
                  <a:srgbClr val="00B0F0"/>
                </a:solidFill>
              </a:rPr>
              <a:t>Archivage /2</a:t>
            </a:r>
            <a:endParaRPr lang="fr-FR" sz="40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fr-FR" sz="2800" dirty="0"/>
              <a:t>Le DTO conserve </a:t>
            </a:r>
            <a:r>
              <a:rPr lang="fr-FR" sz="2800" dirty="0">
                <a:solidFill>
                  <a:srgbClr val="00B0F0"/>
                </a:solidFill>
              </a:rPr>
              <a:t>le rapport sur le bilan interne annuel et le rapport d’activité</a:t>
            </a:r>
            <a:r>
              <a:rPr lang="fr-FR" sz="2800" dirty="0"/>
              <a:t> visé aux points DTO.GEN.270 a) et b) respectivement pendant une période de trois ans à partir de la date à laquelle il a établi ces rapports</a:t>
            </a:r>
            <a:r>
              <a:rPr lang="fr-FR" sz="2800" dirty="0" smtClean="0"/>
              <a:t>.</a:t>
            </a:r>
          </a:p>
          <a:p>
            <a:pPr marL="0" lvl="0" indent="0">
              <a:buNone/>
            </a:pPr>
            <a:endParaRPr lang="fr-FR" sz="2800" dirty="0"/>
          </a:p>
          <a:p>
            <a:pPr lvl="0"/>
            <a:r>
              <a:rPr lang="fr-FR" sz="2800" dirty="0">
                <a:solidFill>
                  <a:srgbClr val="00B0F0"/>
                </a:solidFill>
              </a:rPr>
              <a:t>Le DTO conserve son programme de formation pendant trois ans</a:t>
            </a:r>
            <a:r>
              <a:rPr lang="fr-FR" sz="2800" dirty="0"/>
              <a:t> à partir de la date à laquelle il a dispensé le dernier cours de formation correspondant à ce programme.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7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>
                <a:solidFill>
                  <a:srgbClr val="00B0F0"/>
                </a:solidFill>
              </a:rPr>
              <a:t>DTO.GEN.220</a:t>
            </a:r>
            <a:r>
              <a:rPr lang="fr-FR" sz="4000" dirty="0">
                <a:solidFill>
                  <a:srgbClr val="00B0F0"/>
                </a:solidFill>
              </a:rPr>
              <a:t>	</a:t>
            </a:r>
            <a:r>
              <a:rPr lang="fr-FR" sz="4000" b="1" dirty="0" smtClean="0">
                <a:solidFill>
                  <a:srgbClr val="00B0F0"/>
                </a:solidFill>
              </a:rPr>
              <a:t>Archivage /3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Le DTO doit, conformément à la législation applicable sur la protection des données à caractère personnel, </a:t>
            </a:r>
            <a:r>
              <a:rPr lang="fr-FR" dirty="0">
                <a:solidFill>
                  <a:srgbClr val="00B0F0"/>
                </a:solidFill>
              </a:rPr>
              <a:t>conserver les archives mentionnées au point a) afin d’en assurer la protection</a:t>
            </a:r>
            <a:r>
              <a:rPr lang="fr-FR" dirty="0"/>
              <a:t> moyennant des outils et des protocoles appropriés et prendre les mesures nécessaires </a:t>
            </a:r>
            <a:r>
              <a:rPr lang="fr-FR" dirty="0">
                <a:solidFill>
                  <a:srgbClr val="00B0F0"/>
                </a:solidFill>
              </a:rPr>
              <a:t>pour limiter l’accès à ces archives </a:t>
            </a:r>
            <a:r>
              <a:rPr lang="fr-FR" dirty="0"/>
              <a:t>aux personnes qui sont dûment autorisées à y avoir accès.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7727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7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DTO.GEN.230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Programme de formation du </a:t>
            </a:r>
            <a:r>
              <a:rPr lang="fr-FR" sz="3600" b="1" dirty="0" smtClean="0">
                <a:solidFill>
                  <a:srgbClr val="00B0F0"/>
                </a:solidFill>
              </a:rPr>
              <a:t>DTO /1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fr-FR" dirty="0">
                <a:solidFill>
                  <a:srgbClr val="00B0F0"/>
                </a:solidFill>
              </a:rPr>
              <a:t>Le DTO élabore un programme </a:t>
            </a:r>
            <a:r>
              <a:rPr lang="fr-FR" dirty="0"/>
              <a:t>pour chacune des formations prévues au point </a:t>
            </a:r>
            <a:r>
              <a:rPr lang="fr-FR" dirty="0">
                <a:solidFill>
                  <a:srgbClr val="00B0F0"/>
                </a:solidFill>
              </a:rPr>
              <a:t>DTO.GEN.110</a:t>
            </a:r>
            <a:r>
              <a:rPr lang="fr-FR" dirty="0"/>
              <a:t> qu’il dispense. </a:t>
            </a:r>
            <a:endParaRPr lang="fr-FR" dirty="0" smtClean="0"/>
          </a:p>
          <a:p>
            <a:pPr lvl="0"/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Le programme de formation doit satisfaire aux exigences</a:t>
            </a:r>
            <a:r>
              <a:rPr lang="fr-FR" dirty="0"/>
              <a:t> figurant à l’annexe I (partie-FCL).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94928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DTO.GEN.230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Programme de formation du </a:t>
            </a:r>
            <a:r>
              <a:rPr lang="fr-FR" sz="3600" b="1" dirty="0" smtClean="0">
                <a:solidFill>
                  <a:srgbClr val="00B0F0"/>
                </a:solidFill>
              </a:rPr>
              <a:t>DTO /2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dirty="0"/>
              <a:t>Le DTO n’est autorisé à dispenser la formation visée au point </a:t>
            </a:r>
            <a:r>
              <a:rPr lang="fr-FR" dirty="0">
                <a:solidFill>
                  <a:srgbClr val="00B0F0"/>
                </a:solidFill>
              </a:rPr>
              <a:t>DTO.GEN.110 b) </a:t>
            </a:r>
            <a:r>
              <a:rPr lang="fr-FR" dirty="0"/>
              <a:t>que si le programme qu’il envisage pour cette formation, ainsi que toute modification ultérieure, </a:t>
            </a:r>
            <a:r>
              <a:rPr lang="fr-FR" dirty="0">
                <a:solidFill>
                  <a:srgbClr val="00B0F0"/>
                </a:solidFill>
              </a:rPr>
              <a:t>a reçu de l’autorité compétente</a:t>
            </a:r>
            <a:r>
              <a:rPr lang="fr-FR" dirty="0"/>
              <a:t>, à la demande du DTO, </a:t>
            </a:r>
            <a:r>
              <a:rPr lang="fr-FR" dirty="0">
                <a:solidFill>
                  <a:srgbClr val="00B0F0"/>
                </a:solidFill>
              </a:rPr>
              <a:t>une approbation confirmant que le programme de formation et ses modifications éventuelles sont conformes aux exigences </a:t>
            </a:r>
            <a:r>
              <a:rPr lang="fr-FR" dirty="0"/>
              <a:t>figurant à </a:t>
            </a:r>
            <a:r>
              <a:rPr lang="fr-FR" dirty="0">
                <a:solidFill>
                  <a:srgbClr val="00B0F0"/>
                </a:solidFill>
              </a:rPr>
              <a:t>l’annexe I (partie FCL)</a:t>
            </a:r>
            <a:r>
              <a:rPr lang="fr-FR" dirty="0"/>
              <a:t>, conformément au point </a:t>
            </a:r>
            <a:r>
              <a:rPr lang="fr-FR" dirty="0">
                <a:solidFill>
                  <a:srgbClr val="00B0F0"/>
                </a:solidFill>
              </a:rPr>
              <a:t>ARA.DTO.110</a:t>
            </a:r>
            <a:r>
              <a:rPr lang="fr-FR" dirty="0"/>
              <a:t>. Le DTO demande cette approbation lorsqu’il présente sa déclaration conformément au point </a:t>
            </a:r>
            <a:r>
              <a:rPr lang="fr-FR" dirty="0">
                <a:solidFill>
                  <a:srgbClr val="00B0F0"/>
                </a:solidFill>
              </a:rPr>
              <a:t>DTO.GEN.115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4323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79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DTO.GEN.240</a:t>
            </a:r>
            <a:r>
              <a:rPr lang="fr-FR" sz="3200" dirty="0">
                <a:solidFill>
                  <a:srgbClr val="00B0F0"/>
                </a:solidFill>
              </a:rPr>
              <a:t>	</a:t>
            </a:r>
            <a:r>
              <a:rPr lang="fr-FR" sz="3200" b="1" dirty="0">
                <a:solidFill>
                  <a:srgbClr val="00B0F0"/>
                </a:solidFill>
              </a:rPr>
              <a:t>Aéronefs d’entraînement et FSTD 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00B0F0"/>
                </a:solidFill>
              </a:rPr>
              <a:t>Le DTO utilise une flotte appropriée d’aéronefs </a:t>
            </a:r>
            <a:r>
              <a:rPr lang="fr-FR" dirty="0"/>
              <a:t>d’entraînement </a:t>
            </a:r>
            <a:r>
              <a:rPr lang="fr-FR" dirty="0">
                <a:solidFill>
                  <a:srgbClr val="FFC000"/>
                </a:solidFill>
              </a:rPr>
              <a:t>ou de FSTD </a:t>
            </a:r>
            <a:r>
              <a:rPr lang="fr-FR" dirty="0"/>
              <a:t>adaptés aux cours de formation dispensés.</a:t>
            </a:r>
          </a:p>
          <a:p>
            <a:r>
              <a:rPr lang="fr-FR" dirty="0">
                <a:solidFill>
                  <a:srgbClr val="00B0F0"/>
                </a:solidFill>
              </a:rPr>
              <a:t>Le DTO établit et tient à jour une liste de tous les aéronefs,</a:t>
            </a:r>
            <a:r>
              <a:rPr lang="fr-FR" dirty="0"/>
              <a:t> y compris leur marque d’immatriculation, qui seront utilisés pour la formation qu’il </a:t>
            </a:r>
            <a:r>
              <a:rPr lang="fr-FR" dirty="0" smtClean="0"/>
              <a:t>dispense.</a:t>
            </a: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2665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DTO.GEN.250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Aérodromes et sites </a:t>
            </a:r>
            <a:r>
              <a:rPr lang="fr-FR" sz="3600" b="1" dirty="0" smtClean="0">
                <a:solidFill>
                  <a:srgbClr val="00B0F0"/>
                </a:solidFill>
              </a:rPr>
              <a:t>d’exploitation /1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Lorsqu’il dispense une formation en vol sur un aéronef, le DTO ne le fait qu’au départ </a:t>
            </a:r>
            <a:r>
              <a:rPr lang="fr-FR" dirty="0">
                <a:solidFill>
                  <a:srgbClr val="00B0F0"/>
                </a:solidFill>
              </a:rPr>
              <a:t>d’aérodromes ou de sites d’exploitation qui disposent des installations adéquates </a:t>
            </a:r>
            <a:r>
              <a:rPr lang="fr-FR" dirty="0"/>
              <a:t>et des caractéristiques permettant la formation aux manœuvres pertinentes, compte tenu de la formation dispensée, ainsi que de la catégorie et du type d’aéronef </a:t>
            </a:r>
            <a:r>
              <a:rPr lang="fr-FR" dirty="0" smtClean="0"/>
              <a:t>utilisé.		</a:t>
            </a:r>
            <a:r>
              <a:rPr lang="fr-FR" dirty="0" smtClean="0">
                <a:solidFill>
                  <a:srgbClr val="FF0000"/>
                </a:solidFill>
              </a:rPr>
              <a:t>(ndlr ?!)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94928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7704" y="3573016"/>
            <a:ext cx="2448272" cy="288032"/>
          </a:xfrm>
          <a:prstGeom prst="rect">
            <a:avLst/>
          </a:prstGeom>
          <a:pattFill prst="pct10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" y="980729"/>
            <a:ext cx="9009664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76001" y="1700808"/>
            <a:ext cx="680025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928464" y="3843892"/>
            <a:ext cx="242751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DTO.GEN.250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Aérodromes et sites </a:t>
            </a:r>
            <a:r>
              <a:rPr lang="fr-FR" sz="3600" b="1" dirty="0" smtClean="0">
                <a:solidFill>
                  <a:srgbClr val="00B0F0"/>
                </a:solidFill>
              </a:rPr>
              <a:t>d’exploitation /2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fr-FR" dirty="0"/>
              <a:t>Lorsque le DTO utilise plus d’un aérodrome pour dispenser la formation décrite au point DTO.GEN.110 a) 1) et 2), </a:t>
            </a:r>
            <a:r>
              <a:rPr lang="fr-FR" b="1" u="sng" dirty="0"/>
              <a:t>il </a:t>
            </a:r>
            <a:r>
              <a:rPr lang="fr-FR" b="1" u="sng" dirty="0" smtClean="0"/>
              <a:t>doit </a:t>
            </a:r>
            <a:r>
              <a:rPr lang="fr-FR" dirty="0" smtClean="0"/>
              <a:t>:  </a:t>
            </a:r>
            <a:endParaRPr lang="fr-FR" dirty="0"/>
          </a:p>
          <a:p>
            <a:r>
              <a:rPr lang="fr-FR" dirty="0"/>
              <a:t>1)	pour chaque aérodrome supplémentaire, </a:t>
            </a:r>
            <a:r>
              <a:rPr lang="fr-FR" dirty="0">
                <a:solidFill>
                  <a:srgbClr val="00B0F0"/>
                </a:solidFill>
              </a:rPr>
              <a:t>désigner un responsable pédagogique adjoint</a:t>
            </a:r>
            <a:r>
              <a:rPr lang="fr-FR" dirty="0"/>
              <a:t>, à qui seront confiées les missions visées aux points DTO.GEN.210 a) 2) i) à iii) sur cet </a:t>
            </a:r>
            <a:r>
              <a:rPr lang="fr-FR" dirty="0" smtClean="0"/>
              <a:t>aérodrome ; </a:t>
            </a:r>
            <a:r>
              <a:rPr lang="fr-FR" dirty="0"/>
              <a:t>et</a:t>
            </a:r>
          </a:p>
          <a:p>
            <a:r>
              <a:rPr lang="fr-FR" dirty="0"/>
              <a:t>2)	</a:t>
            </a:r>
            <a:r>
              <a:rPr lang="fr-FR" dirty="0">
                <a:solidFill>
                  <a:srgbClr val="00B0F0"/>
                </a:solidFill>
              </a:rPr>
              <a:t>veiller à la disponibilité de ressources suffisantes </a:t>
            </a:r>
            <a:r>
              <a:rPr lang="fr-FR" dirty="0"/>
              <a:t>pour une exploitation en toute sécurité </a:t>
            </a:r>
            <a:r>
              <a:rPr lang="fr-FR" u="sng" dirty="0"/>
              <a:t>sur tous ces aérodromes</a:t>
            </a:r>
            <a:r>
              <a:rPr lang="fr-FR" dirty="0"/>
              <a:t>, conformément aux exigences figurant à la présente annexe (partie DTO).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126650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48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rgbClr val="00B0F0"/>
                </a:solidFill>
              </a:rPr>
              <a:t>DTO.GEN.260</a:t>
            </a:r>
            <a:r>
              <a:rPr lang="fr-FR" sz="3600" dirty="0">
                <a:solidFill>
                  <a:srgbClr val="00B0F0"/>
                </a:solidFill>
              </a:rPr>
              <a:t>	</a:t>
            </a:r>
            <a:r>
              <a:rPr lang="fr-FR" sz="3600" b="1" dirty="0">
                <a:solidFill>
                  <a:srgbClr val="00B0F0"/>
                </a:solidFill>
              </a:rPr>
              <a:t>Instruction </a:t>
            </a:r>
            <a:r>
              <a:rPr lang="fr-FR" sz="3600" b="1" dirty="0" smtClean="0">
                <a:solidFill>
                  <a:srgbClr val="00B0F0"/>
                </a:solidFill>
              </a:rPr>
              <a:t>théorique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a)</a:t>
            </a:r>
            <a:r>
              <a:rPr lang="fr-FR" dirty="0"/>
              <a:t> </a:t>
            </a:r>
            <a:r>
              <a:rPr lang="fr-FR" dirty="0" smtClean="0"/>
              <a:t>Pour </a:t>
            </a:r>
            <a:r>
              <a:rPr lang="fr-FR" dirty="0"/>
              <a:t>dispenser une instruction théorique, </a:t>
            </a:r>
            <a:r>
              <a:rPr lang="fr-FR" dirty="0">
                <a:solidFill>
                  <a:srgbClr val="00B0F0"/>
                </a:solidFill>
              </a:rPr>
              <a:t>le DTO peut recourir à l’enseignement sur place ou à distance</a:t>
            </a:r>
            <a:r>
              <a:rPr lang="fr-FR" dirty="0" smtClean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b) 	</a:t>
            </a:r>
            <a:r>
              <a:rPr lang="fr-FR" dirty="0">
                <a:solidFill>
                  <a:srgbClr val="00B0F0"/>
                </a:solidFill>
              </a:rPr>
              <a:t>Le DTO suit et consigne les progrès de chaque étudiant</a:t>
            </a:r>
            <a:r>
              <a:rPr lang="fr-FR" dirty="0"/>
              <a:t> qui suit une instruction théorique.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05264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0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00B0F0"/>
                </a:solidFill>
              </a:rPr>
              <a:t>DTO.GEN.270</a:t>
            </a:r>
            <a:r>
              <a:rPr lang="fr-FR" sz="3600" dirty="0" smtClean="0">
                <a:solidFill>
                  <a:srgbClr val="00B0F0"/>
                </a:solidFill>
              </a:rPr>
              <a:t>	</a:t>
            </a:r>
            <a:r>
              <a:rPr lang="fr-FR" sz="3600" b="1" dirty="0" smtClean="0">
                <a:solidFill>
                  <a:srgbClr val="00B0F0"/>
                </a:solidFill>
              </a:rPr>
              <a:t>Bilan interne annuel et rapport d’activité annuel</a:t>
            </a:r>
            <a:endParaRPr lang="fr-FR" sz="3600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Le DTO prend les mesures </a:t>
            </a:r>
            <a:r>
              <a:rPr lang="fr-FR" dirty="0" smtClean="0"/>
              <a:t>suivantes :</a:t>
            </a:r>
            <a:endParaRPr lang="fr-FR" dirty="0"/>
          </a:p>
          <a:p>
            <a:r>
              <a:rPr lang="fr-FR" dirty="0"/>
              <a:t>a) 	</a:t>
            </a:r>
            <a:r>
              <a:rPr lang="fr-FR" u="sng" dirty="0">
                <a:solidFill>
                  <a:srgbClr val="00B0F0"/>
                </a:solidFill>
              </a:rPr>
              <a:t>il dresse </a:t>
            </a:r>
            <a:r>
              <a:rPr lang="fr-FR" dirty="0">
                <a:solidFill>
                  <a:srgbClr val="00B0F0"/>
                </a:solidFill>
              </a:rPr>
              <a:t>un bilan annuel interne des missions </a:t>
            </a:r>
            <a:r>
              <a:rPr lang="fr-FR" dirty="0"/>
              <a:t>et des responsabilités décrites au point </a:t>
            </a:r>
            <a:r>
              <a:rPr lang="fr-FR" dirty="0">
                <a:solidFill>
                  <a:srgbClr val="00B0F0"/>
                </a:solidFill>
              </a:rPr>
              <a:t>DTO.GEN.210</a:t>
            </a:r>
            <a:r>
              <a:rPr lang="fr-FR" dirty="0"/>
              <a:t> et rédige un rapport concernant ce </a:t>
            </a:r>
            <a:r>
              <a:rPr lang="fr-FR" dirty="0" smtClean="0"/>
              <a:t>bilan ; </a:t>
            </a:r>
            <a:endParaRPr lang="fr-FR" dirty="0"/>
          </a:p>
          <a:p>
            <a:r>
              <a:rPr lang="fr-FR" dirty="0"/>
              <a:t>b) 	</a:t>
            </a:r>
            <a:r>
              <a:rPr lang="fr-FR" u="sng" dirty="0">
                <a:solidFill>
                  <a:srgbClr val="00B0F0"/>
                </a:solidFill>
              </a:rPr>
              <a:t>il établit </a:t>
            </a:r>
            <a:r>
              <a:rPr lang="fr-FR" dirty="0">
                <a:solidFill>
                  <a:srgbClr val="00B0F0"/>
                </a:solidFill>
              </a:rPr>
              <a:t>un rapport d’activité </a:t>
            </a:r>
            <a:r>
              <a:rPr lang="fr-FR" dirty="0" smtClean="0">
                <a:solidFill>
                  <a:srgbClr val="00B0F0"/>
                </a:solidFill>
              </a:rPr>
              <a:t>annuel </a:t>
            </a:r>
            <a:r>
              <a:rPr lang="fr-FR" dirty="0" smtClean="0"/>
              <a:t>; </a:t>
            </a:r>
            <a:endParaRPr lang="fr-FR" dirty="0"/>
          </a:p>
          <a:p>
            <a:r>
              <a:rPr lang="fr-FR" dirty="0"/>
              <a:t>c) 	</a:t>
            </a:r>
            <a:r>
              <a:rPr lang="fr-FR" u="sng" dirty="0">
                <a:solidFill>
                  <a:srgbClr val="00B0F0"/>
                </a:solidFill>
              </a:rPr>
              <a:t>il présente </a:t>
            </a:r>
            <a:r>
              <a:rPr lang="fr-FR" dirty="0">
                <a:solidFill>
                  <a:srgbClr val="00B0F0"/>
                </a:solidFill>
              </a:rPr>
              <a:t>le rapport sur le bilan interne annuel et le rapport d’activité annuel </a:t>
            </a:r>
            <a:r>
              <a:rPr lang="fr-FR" dirty="0"/>
              <a:t>à l’autorité compétente au plus tard à la date fixée par l’autorité compétente. 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3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3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4261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DEMARRAGE d’un DTO</a:t>
            </a:r>
            <a:endParaRPr lang="fr-FR" sz="3200" dirty="0">
              <a:solidFill>
                <a:srgbClr val="00B0F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783357"/>
            <a:ext cx="8640960" cy="4813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fr-FR" sz="2400" b="1" dirty="0" smtClean="0"/>
          </a:p>
          <a:p>
            <a:endParaRPr lang="fr-FR" sz="2400" b="1" dirty="0"/>
          </a:p>
          <a:p>
            <a:pPr marL="0" indent="0">
              <a:buNone/>
            </a:pPr>
            <a:endParaRPr lang="fr-FR" sz="2400" b="1" dirty="0" smtClean="0"/>
          </a:p>
          <a:p>
            <a:pPr algn="ctr"/>
            <a:r>
              <a:rPr lang="fr-FR" sz="5400" b="1" dirty="0" smtClean="0"/>
              <a:t>En résumé</a:t>
            </a:r>
            <a:endParaRPr lang="fr-FR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DÉCLARATION / 1</a:t>
            </a:r>
            <a:r>
              <a:rPr lang="fr-FR" sz="3200" dirty="0">
                <a:solidFill>
                  <a:srgbClr val="00B0F0"/>
                </a:solidFill>
              </a:rPr>
              <a:t/>
            </a:r>
            <a:br>
              <a:rPr lang="fr-FR" sz="3200" dirty="0">
                <a:solidFill>
                  <a:srgbClr val="00B0F0"/>
                </a:solidFill>
              </a:rPr>
            </a:br>
            <a:r>
              <a:rPr lang="fr-FR" sz="3200" dirty="0">
                <a:solidFill>
                  <a:srgbClr val="00B0F0"/>
                </a:solidFill>
              </a:rPr>
              <a:t>conformément au règlement (UE) nº 1178/2011 de la Commission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fr-FR" dirty="0" smtClean="0"/>
              <a:t>1- </a:t>
            </a:r>
            <a:r>
              <a:rPr lang="fr-FR" b="1" dirty="0"/>
              <a:t>Organisme de formation déclaré (</a:t>
            </a:r>
            <a:r>
              <a:rPr lang="fr-FR" b="1" dirty="0" smtClean="0"/>
              <a:t>DTO)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Nom </a:t>
            </a:r>
            <a:endParaRPr lang="fr-FR" dirty="0"/>
          </a:p>
          <a:p>
            <a:r>
              <a:rPr lang="fr-FR" dirty="0" smtClean="0"/>
              <a:t>2- </a:t>
            </a:r>
            <a:r>
              <a:rPr lang="fr-FR" b="1" dirty="0"/>
              <a:t>Établissement(s</a:t>
            </a:r>
            <a:r>
              <a:rPr lang="fr-FR" b="1" dirty="0" smtClean="0"/>
              <a:t>)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 smtClean="0"/>
              <a:t>	- Coordonnées </a:t>
            </a:r>
            <a:endParaRPr lang="fr-FR" dirty="0"/>
          </a:p>
          <a:p>
            <a:r>
              <a:rPr lang="fr-FR" dirty="0" smtClean="0"/>
              <a:t>3- </a:t>
            </a:r>
            <a:r>
              <a:rPr lang="fr-FR" b="1" dirty="0" smtClean="0"/>
              <a:t>Personnel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nom et coordonnée du représentant du DTO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noms et coordonnées du responsable pédagogique</a:t>
            </a:r>
          </a:p>
          <a:p>
            <a:r>
              <a:rPr lang="fr-FR" dirty="0" smtClean="0"/>
              <a:t>4- </a:t>
            </a:r>
            <a:r>
              <a:rPr lang="fr-FR" b="1" dirty="0"/>
              <a:t>Champ d’application de la </a:t>
            </a:r>
            <a:r>
              <a:rPr lang="fr-FR" b="1" dirty="0" smtClean="0"/>
              <a:t>formation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Liste des programmes de formation utilisés</a:t>
            </a:r>
            <a:endParaRPr lang="fr-FR" dirty="0"/>
          </a:p>
          <a:p>
            <a:r>
              <a:rPr lang="fr-FR" dirty="0" smtClean="0"/>
              <a:t>5- </a:t>
            </a:r>
            <a:r>
              <a:rPr lang="fr-FR" b="1" dirty="0"/>
              <a:t>Aéronefs d’entraînement et </a:t>
            </a:r>
            <a:r>
              <a:rPr lang="fr-FR" b="1" dirty="0" smtClean="0"/>
              <a:t>FSTD :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- Liste des aéronefs utilisés</a:t>
            </a:r>
            <a:endParaRPr lang="fr-FR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21288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5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261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DÉCLARATION /2</a:t>
            </a:r>
            <a:r>
              <a:rPr lang="fr-FR" sz="3200" dirty="0">
                <a:solidFill>
                  <a:srgbClr val="00B0F0"/>
                </a:solidFill>
              </a:rPr>
              <a:t/>
            </a:r>
            <a:br>
              <a:rPr lang="fr-FR" sz="3200" dirty="0">
                <a:solidFill>
                  <a:srgbClr val="00B0F0"/>
                </a:solidFill>
              </a:rPr>
            </a:br>
            <a:r>
              <a:rPr lang="fr-FR" sz="3200" dirty="0">
                <a:solidFill>
                  <a:srgbClr val="00B0F0"/>
                </a:solidFill>
              </a:rPr>
              <a:t>conformément au règlement (UE) nº 1178/2011 de la Commission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251520" y="1783357"/>
            <a:ext cx="8712968" cy="481399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2400" dirty="0" smtClean="0"/>
              <a:t>6- </a:t>
            </a:r>
            <a:r>
              <a:rPr lang="fr-FR" sz="2400" b="1" dirty="0"/>
              <a:t>Aérodrome(s) et site(s) </a:t>
            </a:r>
            <a:r>
              <a:rPr lang="fr-FR" sz="2400" b="1" dirty="0" smtClean="0"/>
              <a:t>d’exploitation :</a:t>
            </a:r>
          </a:p>
          <a:p>
            <a:pPr marL="0" indent="0">
              <a:buNone/>
            </a:pPr>
            <a:r>
              <a:rPr lang="fr-FR" sz="2400" dirty="0" smtClean="0"/>
              <a:t>	- </a:t>
            </a:r>
            <a:r>
              <a:rPr lang="fr-FR" sz="2400" dirty="0" smtClean="0">
                <a:solidFill>
                  <a:srgbClr val="FF0000"/>
                </a:solidFill>
              </a:rPr>
              <a:t>non applicable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 smtClean="0"/>
              <a:t>7- </a:t>
            </a:r>
            <a:r>
              <a:rPr lang="fr-FR" sz="2400" b="1" dirty="0"/>
              <a:t>Date prévue du début de la </a:t>
            </a:r>
            <a:r>
              <a:rPr lang="fr-FR" sz="2400" b="1" dirty="0" smtClean="0"/>
              <a:t>formation :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- 8 avril 2020</a:t>
            </a:r>
          </a:p>
          <a:p>
            <a:r>
              <a:rPr lang="fr-FR" sz="2400" dirty="0" smtClean="0"/>
              <a:t>8- </a:t>
            </a:r>
            <a:r>
              <a:rPr lang="fr-FR" sz="2400" b="1" dirty="0"/>
              <a:t>Demande d’approbation de cours de standardisation </a:t>
            </a:r>
            <a:r>
              <a:rPr lang="fr-FR" sz="2400" dirty="0"/>
              <a:t>et de stages de remise à niveau pour les examinateurs (</a:t>
            </a:r>
            <a:r>
              <a:rPr lang="fr-FR" sz="2400" dirty="0">
                <a:solidFill>
                  <a:srgbClr val="FFC000"/>
                </a:solidFill>
              </a:rPr>
              <a:t>le cas échéant</a:t>
            </a:r>
            <a:r>
              <a:rPr lang="fr-FR" sz="2400" dirty="0" smtClean="0"/>
              <a:t>) :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Formulation de la demande d’approbation</a:t>
            </a:r>
          </a:p>
          <a:p>
            <a:r>
              <a:rPr lang="fr-FR" sz="2400" dirty="0" smtClean="0"/>
              <a:t>9- </a:t>
            </a:r>
            <a:r>
              <a:rPr lang="fr-FR" sz="2400" b="1" dirty="0" smtClean="0"/>
              <a:t>Déclarations :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Le DTO a élaboré une politique de sécurité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 Le DTO respecte et continuera de respecter les exigences …</a:t>
            </a:r>
          </a:p>
          <a:p>
            <a:r>
              <a:rPr lang="fr-FR" sz="2400" b="1" dirty="0" smtClean="0"/>
              <a:t>Signatures :</a:t>
            </a:r>
            <a:endParaRPr lang="fr-FR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137622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6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2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MEDICAL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MEDICAL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Règlement</a:t>
            </a:r>
            <a:r>
              <a:rPr lang="fr-FR" dirty="0"/>
              <a:t> (UE) </a:t>
            </a:r>
            <a:r>
              <a:rPr lang="fr-FR" dirty="0" smtClean="0"/>
              <a:t>n°</a:t>
            </a:r>
            <a:r>
              <a:rPr lang="fr-FR" dirty="0"/>
              <a:t>  </a:t>
            </a:r>
            <a:r>
              <a:rPr lang="fr-FR" dirty="0" smtClean="0"/>
              <a:t>1178/2011</a:t>
            </a:r>
          </a:p>
          <a:p>
            <a:pPr marL="0" indent="0" algn="ctr">
              <a:buNone/>
            </a:pPr>
            <a:r>
              <a:rPr lang="fr-FR" b="1" dirty="0" smtClean="0"/>
              <a:t>	</a:t>
            </a:r>
            <a:endParaRPr lang="fr-FR" b="1" dirty="0" smtClean="0"/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F0"/>
                </a:solidFill>
              </a:rPr>
              <a:t>Comprendre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B0F0"/>
                </a:solidFill>
              </a:rPr>
              <a:t>la visite médicale aéronautique</a:t>
            </a:r>
            <a:endParaRPr lang="fr-FR" b="1" dirty="0" smtClean="0">
              <a:solidFill>
                <a:srgbClr val="00B0F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MEDICAL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dirty="0" smtClean="0"/>
          </a:p>
          <a:p>
            <a:pPr marL="0" indent="0" algn="ctr">
              <a:buNone/>
            </a:pPr>
            <a:r>
              <a:rPr lang="fr-FR" dirty="0" smtClean="0"/>
              <a:t>Conseils et recommandations </a:t>
            </a:r>
          </a:p>
          <a:p>
            <a:pPr marL="0" indent="0" algn="ctr">
              <a:buNone/>
            </a:pPr>
            <a:r>
              <a:rPr lang="fr-FR" dirty="0" smtClean="0"/>
              <a:t>auprès du 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dirty="0"/>
              <a:t>M</a:t>
            </a:r>
            <a:r>
              <a:rPr lang="fr-FR" dirty="0" smtClean="0"/>
              <a:t>édecin agréé « aéronautique »</a:t>
            </a:r>
          </a:p>
          <a:p>
            <a:pPr marL="0" indent="0" algn="ctr">
              <a:buNone/>
            </a:pPr>
            <a:r>
              <a:rPr lang="fr-FR" dirty="0" smtClean="0"/>
              <a:t>Membre du Bureau de la FFAé</a:t>
            </a:r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dirty="0" smtClean="0"/>
              <a:t>Mme Claude CHAUVREAU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7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" y="1196752"/>
            <a:ext cx="9112376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3131840" y="3356992"/>
            <a:ext cx="7995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5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3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7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L’accidentologie</a:t>
            </a:r>
            <a:br>
              <a:rPr lang="fr-FR" dirty="0" smtClean="0"/>
            </a:br>
            <a:r>
              <a:rPr lang="fr-FR" dirty="0" smtClean="0"/>
              <a:t>REX</a:t>
            </a:r>
            <a:br>
              <a:rPr lang="fr-FR" dirty="0" smtClean="0"/>
            </a:br>
            <a:r>
              <a:rPr lang="fr-FR" dirty="0" smtClean="0"/>
              <a:t>Notifications /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044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fr-FR" b="1" dirty="0" smtClean="0"/>
          </a:p>
          <a:p>
            <a:pPr algn="ctr"/>
            <a:r>
              <a:rPr lang="fr-FR" b="1" dirty="0" smtClean="0"/>
              <a:t>Accidentologie</a:t>
            </a:r>
            <a:r>
              <a:rPr lang="fr-FR" dirty="0" smtClean="0"/>
              <a:t> :</a:t>
            </a:r>
          </a:p>
          <a:p>
            <a:pPr marL="0" indent="0" algn="ctr">
              <a:buNone/>
            </a:pPr>
            <a:endParaRPr lang="fr-FR" dirty="0" smtClean="0"/>
          </a:p>
          <a:p>
            <a:pPr algn="ctr"/>
            <a:r>
              <a:rPr lang="fr-FR" dirty="0" smtClean="0"/>
              <a:t>Reporting de l’ISAL fin 2018</a:t>
            </a:r>
          </a:p>
          <a:p>
            <a:pPr marL="0" indent="0" algn="ctr">
              <a:buNone/>
            </a:pPr>
            <a:endParaRPr lang="fr-FR" dirty="0" smtClean="0"/>
          </a:p>
          <a:p>
            <a:pPr algn="ctr"/>
            <a:r>
              <a:rPr lang="fr-FR" dirty="0" smtClean="0"/>
              <a:t>Etat des lieux 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9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L’accidentologie</a:t>
            </a:r>
            <a:r>
              <a:rPr lang="fr-FR" b="1" dirty="0" smtClean="0">
                <a:solidFill>
                  <a:schemeClr val="bg1"/>
                </a:solidFill>
              </a:rPr>
              <a:t>-</a:t>
            </a:r>
            <a:r>
              <a:rPr lang="fr-FR" dirty="0" smtClean="0"/>
              <a:t>REX-Notifications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2" y="1556792"/>
            <a:ext cx="8151124" cy="45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0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L’accidentologie</a:t>
            </a:r>
            <a:r>
              <a:rPr lang="fr-FR" dirty="0" smtClean="0"/>
              <a:t> REX Notifications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86" y="1700808"/>
            <a:ext cx="815427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65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L’accidentologie-</a:t>
            </a:r>
            <a:r>
              <a:rPr lang="fr-FR" sz="4000" dirty="0" smtClean="0"/>
              <a:t>REX-Notifications</a:t>
            </a:r>
            <a:endParaRPr lang="fr-FR" sz="4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5288"/>
            <a:ext cx="7844594" cy="525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9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L’accidentologie-</a:t>
            </a:r>
            <a:r>
              <a:rPr lang="fr-FR" sz="4000" dirty="0" smtClean="0"/>
              <a:t>REX-Notifications</a:t>
            </a:r>
            <a:endParaRPr lang="fr-FR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276872"/>
            <a:ext cx="56292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L’accidentologie-</a:t>
            </a:r>
            <a:r>
              <a:rPr lang="fr-FR" sz="4000" dirty="0" smtClean="0"/>
              <a:t>REX-Notifications</a:t>
            </a:r>
            <a:endParaRPr lang="fr-FR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70" y="1556792"/>
            <a:ext cx="7292122" cy="50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L’accidentologie-</a:t>
            </a:r>
            <a:r>
              <a:rPr lang="fr-FR" sz="4000" dirty="0" smtClean="0"/>
              <a:t>REX-Notifications</a:t>
            </a:r>
            <a:endParaRPr lang="fr-FR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37" y="1514474"/>
            <a:ext cx="7156487" cy="479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47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</a:t>
            </a:r>
            <a:r>
              <a:rPr lang="fr-FR" sz="4000" dirty="0" smtClean="0"/>
              <a:t>-REX-Notifications</a:t>
            </a:r>
            <a:endParaRPr lang="fr-FR" sz="4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85" y="1563812"/>
            <a:ext cx="6914704" cy="488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9" y="1576387"/>
            <a:ext cx="7363141" cy="47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69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>
                <a:solidFill>
                  <a:srgbClr val="FFFF00"/>
                </a:solidFill>
              </a:rPr>
              <a:t>L’accidentologie</a:t>
            </a:r>
            <a:r>
              <a:rPr lang="fr-FR" sz="4000" dirty="0" smtClean="0"/>
              <a:t>-REX-Notifications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41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0" y="1772816"/>
            <a:ext cx="885836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899592" y="4509120"/>
            <a:ext cx="295232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99592" y="5301208"/>
            <a:ext cx="626469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42820" y="3501008"/>
            <a:ext cx="37091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516216" y="3212976"/>
            <a:ext cx="250262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1600" y="191683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B0F0"/>
                </a:solidFill>
              </a:rPr>
              <a:t>Alain JAMET</a:t>
            </a:r>
            <a:r>
              <a:rPr lang="fr-FR" sz="2800" dirty="0" smtClean="0"/>
              <a:t>, </a:t>
            </a:r>
          </a:p>
          <a:p>
            <a:pPr algn="ctr"/>
            <a:r>
              <a:rPr lang="fr-FR" sz="2800" dirty="0" smtClean="0"/>
              <a:t>inspecteur DSAC,</a:t>
            </a:r>
          </a:p>
          <a:p>
            <a:pPr algn="ctr"/>
            <a:r>
              <a:rPr lang="fr-FR" sz="2800" dirty="0" smtClean="0"/>
              <a:t>Animateur des rencontres ISAL,</a:t>
            </a:r>
          </a:p>
          <a:p>
            <a:pPr algn="ctr"/>
            <a:r>
              <a:rPr lang="fr-FR" sz="2800" dirty="0" smtClean="0"/>
              <a:t>Initiateur de modules pédagogiques :</a:t>
            </a:r>
          </a:p>
          <a:p>
            <a:pPr algn="ctr"/>
            <a:endParaRPr lang="fr-FR" sz="2800" dirty="0" smtClean="0"/>
          </a:p>
          <a:p>
            <a:pPr algn="ctr"/>
            <a:endParaRPr lang="fr-FR" sz="2800" dirty="0"/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«</a:t>
            </a:r>
            <a:r>
              <a:rPr lang="fr-FR" sz="2800" dirty="0" smtClean="0"/>
              <a:t>  Le BEA a enregistré et enquêté </a:t>
            </a:r>
          </a:p>
          <a:p>
            <a:pPr algn="ctr"/>
            <a:r>
              <a:rPr lang="fr-FR" sz="2800" dirty="0" smtClean="0"/>
              <a:t>entre </a:t>
            </a:r>
            <a:r>
              <a:rPr lang="fr-FR" sz="2800" dirty="0"/>
              <a:t>2015 et 2018 </a:t>
            </a:r>
            <a:endParaRPr lang="fr-FR" sz="2800" dirty="0" smtClean="0"/>
          </a:p>
          <a:p>
            <a:pPr algn="ctr"/>
            <a:r>
              <a:rPr lang="fr-FR" sz="2800" dirty="0" smtClean="0"/>
              <a:t>sur </a:t>
            </a:r>
            <a:r>
              <a:rPr lang="fr-FR" sz="2800" dirty="0" smtClean="0">
                <a:solidFill>
                  <a:srgbClr val="00B0F0"/>
                </a:solidFill>
              </a:rPr>
              <a:t>un seul accident ballon </a:t>
            </a:r>
            <a:r>
              <a:rPr lang="fr-FR" sz="2800" dirty="0" smtClean="0"/>
              <a:t> </a:t>
            </a:r>
            <a:r>
              <a:rPr lang="fr-FR" sz="2800" dirty="0" smtClean="0">
                <a:solidFill>
                  <a:srgbClr val="FF0000"/>
                </a:solidFill>
              </a:rPr>
              <a:t>»</a:t>
            </a:r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70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</a:rPr>
              <a:t>L’accidentologie</a:t>
            </a:r>
            <a:r>
              <a:rPr lang="fr-FR" sz="4000" dirty="0" smtClean="0"/>
              <a:t>-REX-Notifications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124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REX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539552" y="2060848"/>
            <a:ext cx="80648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/>
              <a:t>Accidentologie   </a:t>
            </a:r>
            <a:r>
              <a:rPr lang="fr-FR" sz="2800" dirty="0" smtClean="0"/>
              <a:t>ballons </a:t>
            </a:r>
            <a:r>
              <a:rPr lang="fr-FR" sz="2800" dirty="0"/>
              <a:t>libres </a:t>
            </a:r>
            <a:endParaRPr lang="fr-FR" sz="2800" dirty="0" smtClean="0"/>
          </a:p>
          <a:p>
            <a:pPr algn="ctr"/>
            <a:r>
              <a:rPr lang="fr-FR" sz="2800" dirty="0" smtClean="0"/>
              <a:t>octobre 2018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>
                <a:solidFill>
                  <a:srgbClr val="00B0F0"/>
                </a:solidFill>
              </a:rPr>
              <a:t>vu par la Commission Sécurité FFAérostation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/>
              <a:t>=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/>
              <a:t> </a:t>
            </a:r>
            <a:r>
              <a:rPr lang="fr-FR" sz="2800" dirty="0" smtClean="0"/>
              <a:t>Aucun </a:t>
            </a:r>
            <a:r>
              <a:rPr lang="fr-FR" sz="2800" dirty="0"/>
              <a:t>Rex publié en 2018   ni de CRESAG semble </a:t>
            </a:r>
            <a:r>
              <a:rPr lang="fr-FR" sz="2800" dirty="0" smtClean="0"/>
              <a:t>t’il !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8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596856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sz="2000" b="1" u="sng" dirty="0" smtClean="0"/>
              <a:t>A </a:t>
            </a:r>
            <a:r>
              <a:rPr lang="fr-FR" sz="2000" b="1" u="sng" dirty="0"/>
              <a:t>notre connaissance pourtant </a:t>
            </a:r>
            <a:r>
              <a:rPr lang="fr-FR" sz="2000" dirty="0"/>
              <a:t>:</a:t>
            </a:r>
          </a:p>
          <a:p>
            <a:r>
              <a:rPr lang="fr-FR" sz="2000" dirty="0"/>
              <a:t> </a:t>
            </a:r>
          </a:p>
          <a:p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Une collision perpendiculaire avec ligne électrique </a:t>
            </a:r>
            <a:r>
              <a:rPr lang="fr-FR" sz="2000" dirty="0"/>
              <a:t>en compétition Coupe </a:t>
            </a:r>
            <a:r>
              <a:rPr lang="fr-FR" sz="2000" dirty="0" smtClean="0"/>
              <a:t>	espoir </a:t>
            </a:r>
            <a:r>
              <a:rPr lang="fr-FR" sz="2000" dirty="0"/>
              <a:t>à Châtellerault : - le pilote espagnol a sauté du ballon, pas de </a:t>
            </a:r>
            <a:r>
              <a:rPr lang="fr-FR" sz="2000" dirty="0" smtClean="0"/>
              <a:t>	blessures </a:t>
            </a:r>
            <a:r>
              <a:rPr lang="fr-FR" sz="2000" dirty="0"/>
              <a:t>graves, le ballon allégé est reparti  tout seul avant de se </a:t>
            </a:r>
            <a:r>
              <a:rPr lang="fr-FR" sz="2000" dirty="0" smtClean="0"/>
              <a:t>	poser.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Une collision en vol entre 2 ballons </a:t>
            </a:r>
            <a:r>
              <a:rPr lang="fr-FR" sz="2000" dirty="0"/>
              <a:t>Racer lors des championnats de France à </a:t>
            </a:r>
            <a:r>
              <a:rPr lang="fr-FR" sz="2000" dirty="0" smtClean="0"/>
              <a:t>	Lunéville</a:t>
            </a:r>
            <a:r>
              <a:rPr lang="fr-FR" sz="2000" dirty="0"/>
              <a:t> : - dégâts matériels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Une collision ligne électrique par le haut</a:t>
            </a:r>
            <a:r>
              <a:rPr lang="fr-FR" sz="2000" dirty="0"/>
              <a:t>, en vol fiesta lors du CDF à </a:t>
            </a:r>
            <a:r>
              <a:rPr lang="fr-FR" sz="2000" dirty="0" smtClean="0"/>
              <a:t>	Lunéville</a:t>
            </a:r>
            <a:r>
              <a:rPr lang="fr-FR" sz="2000" dirty="0"/>
              <a:t> : - le pilote s’est échappé par le haut en chauffant son </a:t>
            </a:r>
            <a:r>
              <a:rPr lang="fr-FR" sz="2000" dirty="0" smtClean="0"/>
              <a:t>	ballon (inédit - conforme </a:t>
            </a:r>
            <a:r>
              <a:rPr lang="fr-FR" sz="2000" dirty="0"/>
              <a:t>à la procédure</a:t>
            </a:r>
            <a:r>
              <a:rPr lang="fr-FR" sz="2000" dirty="0" smtClean="0"/>
              <a:t>).</a:t>
            </a:r>
          </a:p>
          <a:p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Un arrachement ligne téléphonique </a:t>
            </a:r>
            <a:r>
              <a:rPr lang="fr-FR" sz="2000" dirty="0"/>
              <a:t>au CDF Lunéville.</a:t>
            </a:r>
            <a:endParaRPr lang="fr-FR" dirty="0"/>
          </a:p>
          <a:p>
            <a:r>
              <a:rPr lang="fr-FR" dirty="0"/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54359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bg1"/>
                </a:solidFill>
              </a:rPr>
              <a:t>L’accidentologie</a:t>
            </a:r>
            <a:r>
              <a:rPr lang="fr-FR" sz="4000" dirty="0" smtClean="0"/>
              <a:t>-</a:t>
            </a:r>
            <a:r>
              <a:rPr lang="fr-FR" sz="4000" b="1" dirty="0" smtClean="0">
                <a:solidFill>
                  <a:srgbClr val="FFFF00"/>
                </a:solidFill>
              </a:rPr>
              <a:t>REX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502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16832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On </a:t>
            </a:r>
            <a:r>
              <a:rPr lang="fr-FR" sz="2800" dirty="0"/>
              <a:t>ne peut  que constater la « timidité » des pilotes dans les déclarations de retour d’expérience, cela malgré nos relances </a:t>
            </a:r>
            <a:r>
              <a:rPr lang="fr-FR" sz="2800" dirty="0" smtClean="0"/>
              <a:t>régulières.</a:t>
            </a:r>
          </a:p>
          <a:p>
            <a:r>
              <a:rPr lang="fr-FR" sz="2800" dirty="0" smtClean="0"/>
              <a:t>Quand </a:t>
            </a:r>
            <a:r>
              <a:rPr lang="fr-FR" sz="2800" dirty="0"/>
              <a:t>on les </a:t>
            </a:r>
            <a:r>
              <a:rPr lang="fr-FR" sz="2800" dirty="0" smtClean="0"/>
              <a:t>interroge,  </a:t>
            </a:r>
            <a:r>
              <a:rPr lang="fr-FR" sz="2800" dirty="0"/>
              <a:t>ils ont tendance à minimiser les incidents et la notion de liberté est souvent mise en avant ainsi que la peur de l’</a:t>
            </a:r>
            <a:r>
              <a:rPr lang="fr-FR" sz="2800" dirty="0" err="1"/>
              <a:t>ostracisation</a:t>
            </a:r>
            <a:r>
              <a:rPr lang="fr-FR" sz="2800" dirty="0"/>
              <a:t>.</a:t>
            </a:r>
          </a:p>
          <a:p>
            <a:r>
              <a:rPr lang="fr-FR" sz="2800" dirty="0"/>
              <a:t> </a:t>
            </a:r>
          </a:p>
          <a:p>
            <a:r>
              <a:rPr lang="fr-FR" sz="2800" dirty="0"/>
              <a:t>Le partage des expériences  vécues  se fait encore  en petit comité et au comptoir après le vol.</a:t>
            </a:r>
          </a:p>
          <a:p>
            <a:r>
              <a:rPr lang="fr-FR" dirty="0"/>
              <a:t> 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73</a:t>
            </a:fld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547936" y="413048"/>
            <a:ext cx="8229600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>
                <a:solidFill>
                  <a:schemeClr val="bg1"/>
                </a:solidFill>
              </a:rPr>
              <a:t>L’accidentologie</a:t>
            </a:r>
            <a:r>
              <a:rPr lang="fr-FR" sz="4000" dirty="0" smtClean="0"/>
              <a:t>-</a:t>
            </a:r>
            <a:r>
              <a:rPr lang="fr-FR" sz="4000" b="1" dirty="0" smtClean="0">
                <a:solidFill>
                  <a:srgbClr val="FFFF00"/>
                </a:solidFill>
              </a:rPr>
              <a:t>REX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6709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1412776"/>
            <a:ext cx="82089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La spécificité de la pratique du ballon libre fait que les pilotes décollent et atterrissent  dans leur coin, loin des regards scrutateurs  contrairement aux autres activités sur plateforme publique</a:t>
            </a:r>
            <a:r>
              <a:rPr lang="fr-FR" sz="2400" dirty="0" smtClean="0"/>
              <a:t>.</a:t>
            </a:r>
          </a:p>
          <a:p>
            <a:endParaRPr lang="fr-FR" sz="2400" dirty="0"/>
          </a:p>
          <a:p>
            <a:r>
              <a:rPr lang="fr-FR" sz="2400" dirty="0"/>
              <a:t>Notre effort se poursuit  sur la sensibilisation  par différents supports (Mémo,  checklist, </a:t>
            </a:r>
            <a:r>
              <a:rPr lang="fr-FR" sz="2400" dirty="0" smtClean="0"/>
              <a:t>Journées-Formation-Echanges </a:t>
            </a:r>
            <a:r>
              <a:rPr lang="fr-FR" sz="2400" dirty="0"/>
              <a:t>dans différentes régions, analyse de vidéo…).</a:t>
            </a:r>
          </a:p>
          <a:p>
            <a:r>
              <a:rPr lang="fr-FR" sz="2400" dirty="0"/>
              <a:t> </a:t>
            </a:r>
          </a:p>
          <a:p>
            <a:r>
              <a:rPr lang="fr-FR" sz="2400" dirty="0"/>
              <a:t>Nous sommes à l’écoute de </a:t>
            </a:r>
            <a:r>
              <a:rPr lang="fr-FR" sz="2400" dirty="0" smtClean="0"/>
              <a:t>projets, des </a:t>
            </a:r>
            <a:r>
              <a:rPr lang="fr-FR" sz="2400" dirty="0"/>
              <a:t>méthodes innovantes des autres fédérations que nous pourrions </a:t>
            </a:r>
            <a:r>
              <a:rPr lang="fr-FR" sz="2400" dirty="0" smtClean="0"/>
              <a:t>appliquer à </a:t>
            </a:r>
            <a:r>
              <a:rPr lang="fr-FR" sz="2400" dirty="0"/>
              <a:t>notre spécificité</a:t>
            </a:r>
            <a:r>
              <a:rPr lang="fr-FR" sz="2400" dirty="0" smtClean="0"/>
              <a:t>.</a:t>
            </a:r>
            <a:r>
              <a:rPr lang="fr-FR" sz="2400" dirty="0"/>
              <a:t> </a:t>
            </a:r>
            <a:r>
              <a:rPr lang="fr-FR" sz="2400" dirty="0" smtClean="0"/>
              <a:t>			</a:t>
            </a:r>
            <a:r>
              <a:rPr lang="fr-FR" sz="2000" dirty="0" smtClean="0"/>
              <a:t>	</a:t>
            </a:r>
            <a:r>
              <a:rPr lang="fr-FR" sz="2000" dirty="0" smtClean="0">
                <a:solidFill>
                  <a:srgbClr val="00B0F0"/>
                </a:solidFill>
              </a:rPr>
              <a:t>Dr Claude </a:t>
            </a:r>
            <a:r>
              <a:rPr lang="fr-FR" sz="2000" dirty="0">
                <a:solidFill>
                  <a:srgbClr val="00B0F0"/>
                </a:solidFill>
              </a:rPr>
              <a:t>Chauvreau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				Vice-présidente </a:t>
            </a:r>
            <a:r>
              <a:rPr lang="fr-FR" sz="2000" dirty="0">
                <a:solidFill>
                  <a:srgbClr val="00B0F0"/>
                </a:solidFill>
              </a:rPr>
              <a:t>fédération aérostation</a:t>
            </a:r>
          </a:p>
          <a:p>
            <a:r>
              <a:rPr lang="fr-FR" sz="2000" dirty="0" smtClean="0">
                <a:solidFill>
                  <a:srgbClr val="00B0F0"/>
                </a:solidFill>
              </a:rPr>
              <a:t>				Membre </a:t>
            </a:r>
            <a:r>
              <a:rPr lang="fr-FR" sz="2000" dirty="0">
                <a:solidFill>
                  <a:srgbClr val="00B0F0"/>
                </a:solidFill>
              </a:rPr>
              <a:t>de la commission sécurité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REX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8615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2263512"/>
            <a:ext cx="8208912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Bravo et merci </a:t>
            </a:r>
          </a:p>
          <a:p>
            <a:pPr algn="ctr"/>
            <a:r>
              <a:rPr lang="fr-FR" sz="2800" dirty="0" smtClean="0"/>
              <a:t>à Pauline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800" dirty="0"/>
              <a:t>p</a:t>
            </a:r>
            <a:r>
              <a:rPr lang="fr-FR" sz="2800" dirty="0" smtClean="0"/>
              <a:t>our le récent témoignage de son expérience </a:t>
            </a:r>
          </a:p>
          <a:p>
            <a:pPr algn="ctr"/>
            <a:r>
              <a:rPr lang="fr-FR" sz="2800" dirty="0" smtClean="0"/>
              <a:t>en vol de compétition</a:t>
            </a:r>
          </a:p>
          <a:p>
            <a:pPr algn="ctr"/>
            <a:endParaRPr lang="fr-FR" sz="2800" dirty="0" smtClean="0"/>
          </a:p>
          <a:p>
            <a:pPr algn="ctr"/>
            <a:endParaRPr lang="fr-FR" sz="2800" dirty="0" smtClean="0"/>
          </a:p>
          <a:p>
            <a:pPr algn="ctr"/>
            <a:r>
              <a:rPr lang="fr-FR" sz="2800" dirty="0" smtClean="0">
                <a:solidFill>
                  <a:srgbClr val="00B0F0"/>
                </a:solidFill>
              </a:rPr>
              <a:t>Analyse finale et mise en ligne très prochainement</a:t>
            </a:r>
            <a:endParaRPr lang="fr-FR" sz="2800" dirty="0">
              <a:solidFill>
                <a:srgbClr val="00B0F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REX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8153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212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b="1" u="sng" dirty="0" smtClean="0"/>
              <a:t>BEA</a:t>
            </a:r>
          </a:p>
          <a:p>
            <a:pPr marL="0" indent="0" algn="ctr">
              <a:buNone/>
            </a:pPr>
            <a:endParaRPr lang="fr-FR" b="1" u="sng" dirty="0" smtClean="0"/>
          </a:p>
          <a:p>
            <a:r>
              <a:rPr lang="fr-FR" dirty="0"/>
              <a:t>A</a:t>
            </a:r>
            <a:r>
              <a:rPr lang="fr-FR" dirty="0" smtClean="0"/>
              <a:t>nalyse </a:t>
            </a:r>
            <a:r>
              <a:rPr lang="fr-FR" dirty="0"/>
              <a:t>d’un rapport du BEA / accident </a:t>
            </a:r>
            <a:r>
              <a:rPr lang="fr-FR" dirty="0" smtClean="0"/>
              <a:t>2014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u="sng" dirty="0">
                <a:hlinkClick r:id="rId2"/>
              </a:rPr>
              <a:t>https://www.bea.aero/index.php?id=40&amp;news=14060&amp;cHash=ebc13758b4ad9157b5b8185002f81474</a:t>
            </a: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76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BEA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2291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fr-FR" b="1" dirty="0"/>
              <a:t>Les facteurs suivants ont pu contribuer sans qu’il soit possible d’établir leur degré de contribution </a:t>
            </a:r>
            <a:r>
              <a:rPr lang="fr-FR" b="1" dirty="0" smtClean="0"/>
              <a:t>:</a:t>
            </a:r>
          </a:p>
          <a:p>
            <a:endParaRPr lang="fr-FR" dirty="0"/>
          </a:p>
          <a:p>
            <a:pPr lvl="0"/>
            <a:r>
              <a:rPr lang="fr-FR" dirty="0"/>
              <a:t>la pratique, dont l’étendue n’a pas pu être précisément estimée, consistant à </a:t>
            </a:r>
            <a:r>
              <a:rPr lang="fr-FR" dirty="0">
                <a:solidFill>
                  <a:srgbClr val="00B0F0"/>
                </a:solidFill>
              </a:rPr>
              <a:t>atterrir avec une (ou des) veilleuse(s) allumée(s</a:t>
            </a:r>
            <a:r>
              <a:rPr lang="fr-FR" dirty="0"/>
              <a:t>), peu propice à maintenir le réflexe de les éteindre en situation d’atterrissage dur ou rapide </a:t>
            </a:r>
            <a:r>
              <a:rPr lang="fr-FR" dirty="0" smtClean="0"/>
              <a:t>;</a:t>
            </a:r>
          </a:p>
          <a:p>
            <a:pPr lvl="0"/>
            <a:endParaRPr lang="fr-FR" dirty="0"/>
          </a:p>
          <a:p>
            <a:pPr lvl="0"/>
            <a:r>
              <a:rPr lang="fr-FR" dirty="0">
                <a:solidFill>
                  <a:srgbClr val="00B0F0"/>
                </a:solidFill>
              </a:rPr>
              <a:t>l’usage d’un montage en « double T » </a:t>
            </a:r>
            <a:r>
              <a:rPr lang="fr-FR" dirty="0"/>
              <a:t>non approuvé par le constructeur pouvant limiter la puissance de chauffe disponible </a:t>
            </a:r>
            <a:r>
              <a:rPr lang="fr-FR" dirty="0" smtClean="0"/>
              <a:t>;</a:t>
            </a:r>
          </a:p>
          <a:p>
            <a:pPr lvl="0"/>
            <a:endParaRPr lang="fr-FR" dirty="0"/>
          </a:p>
          <a:p>
            <a:pPr lvl="0"/>
            <a:r>
              <a:rPr lang="fr-FR" dirty="0">
                <a:solidFill>
                  <a:srgbClr val="00B0F0"/>
                </a:solidFill>
              </a:rPr>
              <a:t>une surestimation de la sécurité apportée par la restitution, par un pilote, des actions prévues par les manuels de vol </a:t>
            </a:r>
            <a:r>
              <a:rPr lang="fr-FR" dirty="0"/>
              <a:t>pour un atterrissage d’urgence, devant par nature être appliquées en situation de stress </a:t>
            </a:r>
            <a:r>
              <a:rPr lang="fr-FR" dirty="0" smtClean="0"/>
              <a:t>;</a:t>
            </a:r>
          </a:p>
          <a:p>
            <a:pPr marL="0" lvl="0" indent="0">
              <a:buNone/>
            </a:pPr>
            <a:endParaRPr lang="fr-FR" dirty="0"/>
          </a:p>
          <a:p>
            <a:r>
              <a:rPr lang="fr-FR" dirty="0">
                <a:solidFill>
                  <a:srgbClr val="00B0F0"/>
                </a:solidFill>
              </a:rPr>
              <a:t>des techniques et des moyens de surveillance des exploitants par l’autorité</a:t>
            </a:r>
            <a:r>
              <a:rPr lang="fr-FR" dirty="0"/>
              <a:t> principalement orientés vers la conformité réglementaire, peu adaptées à la détection de pratiques à risques.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77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BEA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230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dirty="0"/>
              <a:t>Le BEA a émis des recommandations visant à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sz="2800" dirty="0">
                <a:solidFill>
                  <a:srgbClr val="00B0F0"/>
                </a:solidFill>
              </a:rPr>
              <a:t>étudier le développement de dispositifs « coupe-feu » d’urgence à bord des ballons </a:t>
            </a:r>
            <a:r>
              <a:rPr lang="fr-FR" sz="2800" dirty="0" smtClean="0">
                <a:solidFill>
                  <a:srgbClr val="00B0F0"/>
                </a:solidFill>
              </a:rPr>
              <a:t>; 			(</a:t>
            </a:r>
            <a:r>
              <a:rPr lang="fr-FR" sz="2800" dirty="0" smtClean="0">
                <a:solidFill>
                  <a:srgbClr val="FF0000"/>
                </a:solidFill>
              </a:rPr>
              <a:t>ndlr = !?</a:t>
            </a:r>
            <a:r>
              <a:rPr lang="fr-FR" sz="2800" dirty="0" smtClean="0">
                <a:solidFill>
                  <a:srgbClr val="00B0F0"/>
                </a:solidFill>
              </a:rPr>
              <a:t>)</a:t>
            </a:r>
          </a:p>
          <a:p>
            <a:pPr marL="0" lvl="0" indent="0">
              <a:buNone/>
            </a:pPr>
            <a:endParaRPr lang="fr-FR" sz="2800" dirty="0">
              <a:solidFill>
                <a:srgbClr val="00B0F0"/>
              </a:solidFill>
            </a:endParaRPr>
          </a:p>
          <a:p>
            <a:pPr lvl="0"/>
            <a:r>
              <a:rPr lang="fr-FR" sz="2800" dirty="0">
                <a:solidFill>
                  <a:srgbClr val="00B0F0"/>
                </a:solidFill>
              </a:rPr>
              <a:t>homogénéiser les documents opérationnels quant aux pratiques d’extinction des veilleuses </a:t>
            </a:r>
            <a:r>
              <a:rPr lang="fr-FR" sz="2800" dirty="0" smtClean="0">
                <a:solidFill>
                  <a:srgbClr val="00B0F0"/>
                </a:solidFill>
              </a:rPr>
              <a:t>;</a:t>
            </a:r>
          </a:p>
          <a:p>
            <a:pPr marL="0" lvl="0" indent="0">
              <a:buNone/>
            </a:pPr>
            <a:endParaRPr lang="fr-FR" sz="2800" dirty="0">
              <a:solidFill>
                <a:srgbClr val="00B0F0"/>
              </a:solidFill>
            </a:endParaRPr>
          </a:p>
          <a:p>
            <a:pPr lvl="0"/>
            <a:r>
              <a:rPr lang="fr-FR" sz="2800" dirty="0">
                <a:solidFill>
                  <a:srgbClr val="00B0F0"/>
                </a:solidFill>
              </a:rPr>
              <a:t>clarifier l’objectif de sécurité pour les vols commerciaux en ballon </a:t>
            </a:r>
            <a:r>
              <a:rPr lang="fr-FR" sz="2800" dirty="0" smtClean="0">
                <a:solidFill>
                  <a:srgbClr val="00B0F0"/>
                </a:solidFill>
              </a:rPr>
              <a:t>;</a:t>
            </a:r>
          </a:p>
          <a:p>
            <a:pPr marL="0" lvl="0" indent="0">
              <a:buNone/>
            </a:pPr>
            <a:endParaRPr lang="fr-FR" sz="2800" dirty="0">
              <a:solidFill>
                <a:srgbClr val="00B0F0"/>
              </a:solidFill>
            </a:endParaRPr>
          </a:p>
          <a:p>
            <a:r>
              <a:rPr lang="fr-FR" sz="2800" dirty="0">
                <a:solidFill>
                  <a:srgbClr val="00B0F0"/>
                </a:solidFill>
              </a:rPr>
              <a:t>renforcer le retour d’expérience pour les exploitants</a:t>
            </a:r>
            <a:r>
              <a:rPr lang="fr-FR" sz="2800" dirty="0" smtClean="0">
                <a:solidFill>
                  <a:srgbClr val="00B0F0"/>
                </a:solidFill>
              </a:rPr>
              <a:t>.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78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BEA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127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06/11/2018</a:t>
            </a:r>
          </a:p>
          <a:p>
            <a:pPr marL="0" indent="0" algn="ctr">
              <a:buNone/>
            </a:pPr>
            <a:r>
              <a:rPr lang="fr-FR" dirty="0" smtClean="0"/>
              <a:t>La DSAC a émis :</a:t>
            </a:r>
          </a:p>
          <a:p>
            <a:pPr marL="0" indent="0" algn="ctr">
              <a:buNone/>
            </a:pPr>
            <a:r>
              <a:rPr lang="fr-FR" dirty="0" smtClean="0"/>
              <a:t>INFO </a:t>
            </a:r>
            <a:r>
              <a:rPr lang="fr-FR" dirty="0"/>
              <a:t>SÉCURITÉ DGACN° </a:t>
            </a:r>
            <a:r>
              <a:rPr lang="fr-FR" dirty="0" smtClean="0"/>
              <a:t>2018/04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u="sng" dirty="0" smtClean="0"/>
              <a:t>Référence</a:t>
            </a:r>
            <a:r>
              <a:rPr lang="fr-FR" dirty="0" smtClean="0"/>
              <a:t> :</a:t>
            </a:r>
          </a:p>
          <a:p>
            <a:pPr marL="0" indent="0">
              <a:buNone/>
            </a:pPr>
            <a:r>
              <a:rPr lang="fr-FR" dirty="0"/>
              <a:t>Rapport d’enquête du BEA sur l’accident du Schroeder </a:t>
            </a:r>
            <a:r>
              <a:rPr lang="fr-FR" dirty="0" err="1"/>
              <a:t>Fire</a:t>
            </a:r>
            <a:r>
              <a:rPr lang="fr-FR" dirty="0"/>
              <a:t> </a:t>
            </a:r>
            <a:r>
              <a:rPr lang="fr-FR" dirty="0" err="1"/>
              <a:t>Balloons</a:t>
            </a:r>
            <a:r>
              <a:rPr lang="fr-FR" dirty="0"/>
              <a:t> G50/24 survenu le 5octobre 2014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79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BEA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3770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8" y="973753"/>
            <a:ext cx="9088112" cy="54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5436096" y="1561875"/>
            <a:ext cx="223224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827584" y="5805264"/>
            <a:ext cx="784887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99592" y="4293096"/>
            <a:ext cx="640871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899592" y="5085184"/>
            <a:ext cx="324036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3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La DSAC a émis :</a:t>
            </a:r>
          </a:p>
          <a:p>
            <a:pPr marL="0" indent="0" algn="ctr">
              <a:buNone/>
            </a:pPr>
            <a:r>
              <a:rPr lang="fr-FR" dirty="0" smtClean="0"/>
              <a:t>INFO </a:t>
            </a:r>
            <a:r>
              <a:rPr lang="fr-FR" dirty="0"/>
              <a:t>SÉCURITÉ DGACN° </a:t>
            </a:r>
            <a:r>
              <a:rPr lang="fr-FR" dirty="0" smtClean="0"/>
              <a:t>2018/04</a:t>
            </a:r>
          </a:p>
          <a:p>
            <a:pPr marL="0" indent="0" algn="ctr">
              <a:buNone/>
            </a:pPr>
            <a:endParaRPr lang="fr-FR" sz="2000" dirty="0"/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00B0F0"/>
                </a:solidFill>
              </a:rPr>
              <a:t>Approche et atterrissage du G50/24 le 5 octobre 2014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861048"/>
            <a:ext cx="80766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80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4788024" y="4653136"/>
            <a:ext cx="386171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573088" y="5013176"/>
            <a:ext cx="421493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7812360" y="5661248"/>
            <a:ext cx="83737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65862" y="6021288"/>
            <a:ext cx="808387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65862" y="6381328"/>
            <a:ext cx="54975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</a:t>
            </a:r>
            <a:r>
              <a:rPr lang="fr-FR" sz="4000" b="1" dirty="0" smtClean="0">
                <a:solidFill>
                  <a:srgbClr val="FFFF00"/>
                </a:solidFill>
              </a:rPr>
              <a:t>BEA</a:t>
            </a:r>
            <a:r>
              <a:rPr lang="fr-FR" sz="4000" dirty="0" smtClean="0"/>
              <a:t>-Notifications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7919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/>
              <a:t>Notifications</a:t>
            </a:r>
            <a:r>
              <a:rPr lang="fr-FR" dirty="0"/>
              <a:t> </a:t>
            </a:r>
            <a:r>
              <a:rPr lang="fr-FR" dirty="0" smtClean="0"/>
              <a:t>!?</a:t>
            </a:r>
          </a:p>
          <a:p>
            <a:pPr marL="0" indent="0" algn="ctr">
              <a:buNone/>
            </a:pPr>
            <a:endParaRPr lang="fr-FR" sz="1050" dirty="0"/>
          </a:p>
          <a:p>
            <a:pPr marL="0" indent="0" algn="just">
              <a:buNone/>
            </a:pPr>
            <a:r>
              <a:rPr lang="fr-FR" sz="2600" dirty="0">
                <a:solidFill>
                  <a:srgbClr val="00B0F0"/>
                </a:solidFill>
              </a:rPr>
              <a:t>https://www.ecologique-solidaire.gouv.fr/notifier-incident</a:t>
            </a:r>
            <a:r>
              <a:rPr lang="fr-FR" sz="3500" dirty="0"/>
              <a:t/>
            </a:r>
            <a:br>
              <a:rPr lang="fr-FR" sz="3500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Cette page s’adresse aux organisations de l’aviation établies en France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pour </a:t>
            </a:r>
            <a:r>
              <a:rPr lang="fr-FR" dirty="0"/>
              <a:t>les aider à satisfaire aux dispositions du règlement (UE) </a:t>
            </a:r>
            <a:r>
              <a:rPr lang="fr-FR" dirty="0" smtClean="0"/>
              <a:t>No376/2014 concernant </a:t>
            </a:r>
          </a:p>
          <a:p>
            <a:pPr marL="0" indent="0" algn="just">
              <a:buNone/>
            </a:pPr>
            <a:r>
              <a:rPr lang="fr-FR" dirty="0" smtClean="0"/>
              <a:t>les </a:t>
            </a:r>
            <a:r>
              <a:rPr lang="fr-FR" dirty="0"/>
              <a:t>comptes rendus, l’analyse et le suivi d’événements dans l’aviation civile.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81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L’accidentologie-REX-</a:t>
            </a:r>
            <a:r>
              <a:rPr lang="fr-FR" sz="4000" b="1" dirty="0" smtClean="0">
                <a:solidFill>
                  <a:srgbClr val="FFFF00"/>
                </a:solidFill>
              </a:rPr>
              <a:t>Notifications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49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Notifications</a:t>
            </a:r>
            <a:r>
              <a:rPr lang="fr-FR" dirty="0"/>
              <a:t> </a:t>
            </a:r>
            <a:r>
              <a:rPr lang="fr-FR" dirty="0" smtClean="0"/>
              <a:t>!?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Textes de </a:t>
            </a:r>
            <a:r>
              <a:rPr lang="fr-FR" dirty="0" smtClean="0"/>
              <a:t>référence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fr-FR" dirty="0">
                <a:hlinkClick r:id="rId2" tooltip="Règlement (UE) No376/2014 (ouverture dans une nouvelle fenêtre)"/>
              </a:rPr>
              <a:t>Règlement (UE) No376/2014</a:t>
            </a:r>
            <a:endParaRPr lang="fr-FR" dirty="0"/>
          </a:p>
          <a:p>
            <a:r>
              <a:rPr lang="fr-FR" dirty="0">
                <a:hlinkClick r:id="rId3" tooltip="Règlement d’exécution (UE) No2015/1018 (ouverture dans une nouvelle fenêtre)"/>
              </a:rPr>
              <a:t>Règlement d’exécution (UE) No2015/1018</a:t>
            </a:r>
            <a:endParaRPr lang="fr-FR" dirty="0"/>
          </a:p>
          <a:p>
            <a:pPr marL="0" indent="0" algn="ctr">
              <a:buNone/>
            </a:pP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82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L’accidentologie-REX-</a:t>
            </a:r>
            <a:r>
              <a:rPr lang="fr-FR" sz="4000" b="1" dirty="0" smtClean="0">
                <a:solidFill>
                  <a:srgbClr val="FFFF00"/>
                </a:solidFill>
              </a:rPr>
              <a:t>Notifications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49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/>
              <a:t>Notifications</a:t>
            </a:r>
            <a:r>
              <a:rPr lang="fr-FR" dirty="0"/>
              <a:t> </a:t>
            </a:r>
            <a:r>
              <a:rPr lang="fr-FR" dirty="0" smtClean="0"/>
              <a:t>!?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Les </a:t>
            </a:r>
            <a:r>
              <a:rPr lang="fr-FR" dirty="0"/>
              <a:t>principes généraux du règlement sont décrits dans le guide et dans le </a:t>
            </a:r>
            <a:r>
              <a:rPr lang="fr-FR" dirty="0" smtClean="0"/>
              <a:t>‘’</a:t>
            </a:r>
            <a:r>
              <a:rPr lang="fr-FR" dirty="0" smtClean="0">
                <a:solidFill>
                  <a:srgbClr val="00B0F0"/>
                </a:solidFill>
              </a:rPr>
              <a:t>questions-réponses</a:t>
            </a:r>
            <a:r>
              <a:rPr lang="fr-FR" dirty="0" smtClean="0"/>
              <a:t>’’</a:t>
            </a:r>
            <a:r>
              <a:rPr lang="fr-FR" dirty="0"/>
              <a:t>  qui suit 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>
                <a:hlinkClick r:id="rId2" tooltip="&#10;Guide relatif au règlement (UE) 376/2014 publié par la DSAC&#10;(pdf - 3.67 Mo)&#10; (ouverture dans une nouvelle fenêtre)"/>
              </a:rPr>
              <a:t> Guide relatif au règlement (UE) 376/2014 publié par la DSAC (</a:t>
            </a:r>
            <a:r>
              <a:rPr lang="fr-FR" dirty="0" err="1">
                <a:hlinkClick r:id="rId2" tooltip="&#10;Guide relatif au règlement (UE) 376/2014 publié par la DSAC&#10;(pdf - 3.67 Mo)&#10; (ouverture dans une nouvelle fenêtre)"/>
              </a:rPr>
              <a:t>pdf</a:t>
            </a:r>
            <a:r>
              <a:rPr lang="fr-FR" dirty="0">
                <a:hlinkClick r:id="rId2" tooltip="&#10;Guide relatif au règlement (UE) 376/2014 publié par la DSAC&#10;(pdf - 3.67 Mo)&#10; (ouverture dans une nouvelle fenêtre)"/>
              </a:rPr>
              <a:t> - 3.67 Mo)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83</a:t>
            </a:fld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L’accidentologie-REX-</a:t>
            </a:r>
            <a:r>
              <a:rPr lang="fr-FR" sz="4000" b="1" dirty="0" smtClean="0">
                <a:solidFill>
                  <a:srgbClr val="FFFF00"/>
                </a:solidFill>
              </a:rPr>
              <a:t>Notifications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/>
              <a:t>Notifications</a:t>
            </a:r>
            <a:r>
              <a:rPr lang="fr-FR" dirty="0"/>
              <a:t> </a:t>
            </a:r>
            <a:r>
              <a:rPr lang="fr-FR" dirty="0" smtClean="0"/>
              <a:t>/ FAQ	:</a:t>
            </a:r>
          </a:p>
          <a:p>
            <a:pPr marL="0" indent="0" algn="ctr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b="1" dirty="0" smtClean="0"/>
              <a:t>* Qui </a:t>
            </a:r>
            <a:r>
              <a:rPr lang="fr-FR" b="1" dirty="0"/>
              <a:t>notifie quoi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Comment </a:t>
            </a:r>
            <a:r>
              <a:rPr lang="fr-FR" b="1" dirty="0"/>
              <a:t>notifier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Sous </a:t>
            </a:r>
            <a:r>
              <a:rPr lang="fr-FR" b="1" dirty="0"/>
              <a:t>quel format transmettre les données à l’Autorité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Je </a:t>
            </a:r>
            <a:r>
              <a:rPr lang="fr-FR" b="1" dirty="0"/>
              <a:t>suis pilote d’aviation de loisir. Suis-je concerné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Une </a:t>
            </a:r>
            <a:r>
              <a:rPr lang="fr-FR" b="1" dirty="0"/>
              <a:t>analyse est demandée. Comment procéder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Un </a:t>
            </a:r>
            <a:r>
              <a:rPr lang="fr-FR" b="1" dirty="0"/>
              <a:t>classement des événements au regard du risque </a:t>
            </a:r>
            <a:r>
              <a:rPr lang="fr-FR" b="1" dirty="0" smtClean="0"/>
              <a:t>est</a:t>
            </a:r>
          </a:p>
          <a:p>
            <a:pPr marL="0" indent="0">
              <a:buNone/>
            </a:pPr>
            <a:r>
              <a:rPr lang="fr-FR" b="1" dirty="0" smtClean="0"/>
              <a:t>    requis</a:t>
            </a:r>
            <a:r>
              <a:rPr lang="fr-FR" b="1" dirty="0"/>
              <a:t>. Comment faire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Que </a:t>
            </a:r>
            <a:r>
              <a:rPr lang="fr-FR" b="1" dirty="0"/>
              <a:t>deviennent les données transmises à l’Autorité </a:t>
            </a:r>
            <a:r>
              <a:rPr lang="fr-FR" b="1" dirty="0" smtClean="0"/>
              <a:t>?</a:t>
            </a:r>
          </a:p>
          <a:p>
            <a:pPr marL="0" indent="0">
              <a:buNone/>
            </a:pPr>
            <a:r>
              <a:rPr lang="fr-FR" b="1" dirty="0" smtClean="0"/>
              <a:t>* Notification</a:t>
            </a:r>
            <a:r>
              <a:rPr lang="fr-FR" b="1" dirty="0"/>
              <a:t>, culture juste et </a:t>
            </a:r>
            <a:r>
              <a:rPr lang="fr-FR" b="1" dirty="0" smtClean="0"/>
              <a:t>sanctions.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84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000" dirty="0" smtClean="0"/>
              <a:t>L’accidentologie-REX-</a:t>
            </a:r>
            <a:r>
              <a:rPr lang="fr-FR" sz="4000" b="1" dirty="0" smtClean="0">
                <a:solidFill>
                  <a:srgbClr val="FFFF00"/>
                </a:solidFill>
              </a:rPr>
              <a:t>Notifications</a:t>
            </a:r>
            <a:endParaRPr lang="fr-F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9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Procédures </a:t>
            </a:r>
            <a:r>
              <a:rPr lang="fr-FR" dirty="0"/>
              <a:t>d’urgence </a:t>
            </a: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et </a:t>
            </a:r>
          </a:p>
          <a:p>
            <a:pPr marL="0" indent="0" algn="ctr">
              <a:buNone/>
            </a:pPr>
            <a:r>
              <a:rPr lang="fr-FR" dirty="0" smtClean="0"/>
              <a:t>procédures normales</a:t>
            </a:r>
          </a:p>
          <a:p>
            <a:pPr marL="0" indent="0" algn="ctr">
              <a:buNone/>
            </a:pPr>
            <a:r>
              <a:rPr lang="fr-FR" dirty="0" smtClean="0"/>
              <a:t> </a:t>
            </a:r>
          </a:p>
          <a:p>
            <a:pPr marL="0" indent="0" algn="ctr">
              <a:buNone/>
            </a:pPr>
            <a:r>
              <a:rPr lang="fr-FR" dirty="0" smtClean="0"/>
              <a:t>TP</a:t>
            </a:r>
            <a:endParaRPr lang="fr-FR" dirty="0"/>
          </a:p>
          <a:p>
            <a:pPr marL="0" indent="0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/>
              <a:t>EXECUTION DES </a:t>
            </a:r>
            <a:r>
              <a:rPr lang="fr-FR" sz="4000" b="1" dirty="0" smtClean="0"/>
              <a:t>VOLS</a:t>
            </a:r>
            <a:endParaRPr lang="fr-F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1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Licences, qualifications, extensions, </a:t>
            </a:r>
          </a:p>
          <a:p>
            <a:pPr marL="0" indent="0" algn="ctr">
              <a:buNone/>
            </a:pPr>
            <a:r>
              <a:rPr lang="fr-FR" dirty="0"/>
              <a:t>f</a:t>
            </a:r>
            <a:r>
              <a:rPr lang="fr-FR" dirty="0" smtClean="0"/>
              <a:t>ormations, prorogations, renouvellements</a:t>
            </a:r>
          </a:p>
          <a:p>
            <a:pPr marL="0" indent="0" algn="ctr">
              <a:buNone/>
            </a:pPr>
            <a:r>
              <a:rPr lang="fr-FR" dirty="0" smtClean="0"/>
              <a:t>*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L</a:t>
            </a:r>
            <a:r>
              <a:rPr lang="fr-FR" dirty="0" smtClean="0"/>
              <a:t>’instruction </a:t>
            </a:r>
            <a:r>
              <a:rPr lang="fr-FR" dirty="0"/>
              <a:t>à partir d’avril 2020</a:t>
            </a:r>
            <a:r>
              <a:rPr lang="fr-FR" dirty="0" smtClean="0"/>
              <a:t>,</a:t>
            </a:r>
          </a:p>
          <a:p>
            <a:pPr marL="0" indent="0" algn="ctr">
              <a:buNone/>
            </a:pPr>
            <a:r>
              <a:rPr lang="fr-FR" dirty="0" smtClean="0"/>
              <a:t>*</a:t>
            </a:r>
          </a:p>
          <a:p>
            <a:pPr marL="0" indent="0" algn="ctr">
              <a:buNone/>
            </a:pPr>
            <a:r>
              <a:rPr lang="fr-FR" dirty="0" smtClean="0"/>
              <a:t>les </a:t>
            </a:r>
            <a:r>
              <a:rPr lang="fr-FR" dirty="0"/>
              <a:t>DTO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1</a:t>
            </a:r>
            <a:endParaRPr lang="fr-FR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9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chemeClr val="tx1"/>
                </a:solidFill>
              </a:rPr>
              <a:t>RÈGLEMENT </a:t>
            </a:r>
            <a:r>
              <a:rPr lang="fr-FR" sz="2400" b="1" dirty="0">
                <a:solidFill>
                  <a:schemeClr val="tx1"/>
                </a:solidFill>
              </a:rPr>
              <a:t>EUROPÉEN </a:t>
            </a:r>
            <a:r>
              <a:rPr lang="fr-FR" sz="2900" b="1" dirty="0" smtClean="0">
                <a:solidFill>
                  <a:srgbClr val="00B0F0"/>
                </a:solidFill>
              </a:rPr>
              <a:t>1178/2011</a:t>
            </a:r>
            <a:r>
              <a:rPr lang="fr-FR" sz="2400" b="1" dirty="0" smtClean="0">
                <a:solidFill>
                  <a:srgbClr val="00B0F0"/>
                </a:solidFill>
              </a:rPr>
              <a:t> </a:t>
            </a:r>
            <a:r>
              <a:rPr lang="fr-FR" sz="2400" b="1" dirty="0" smtClean="0"/>
              <a:t>AIRCREW </a:t>
            </a:r>
            <a:r>
              <a:rPr lang="fr-FR" sz="2400" b="1" dirty="0"/>
              <a:t>AVEC AMC ET GM  </a:t>
            </a:r>
            <a:endParaRPr lang="fr-FR" sz="2400" b="1" dirty="0" smtClean="0"/>
          </a:p>
          <a:p>
            <a:pPr marL="0" indent="0" algn="ctr">
              <a:buNone/>
            </a:pPr>
            <a:r>
              <a:rPr lang="fr-FR" sz="2400" dirty="0" smtClean="0">
                <a:solidFill>
                  <a:srgbClr val="00B0F0"/>
                </a:solidFill>
              </a:rPr>
              <a:t>ANNEXE </a:t>
            </a:r>
            <a:r>
              <a:rPr lang="fr-FR" sz="2400" dirty="0">
                <a:solidFill>
                  <a:srgbClr val="00B0F0"/>
                </a:solidFill>
              </a:rPr>
              <a:t>I   </a:t>
            </a:r>
            <a:r>
              <a:rPr lang="fr-FR" sz="2400" dirty="0" smtClean="0">
                <a:solidFill>
                  <a:srgbClr val="00B0F0"/>
                </a:solidFill>
              </a:rPr>
              <a:t>[«</a:t>
            </a:r>
            <a:r>
              <a:rPr lang="fr-FR" sz="2400" dirty="0">
                <a:solidFill>
                  <a:srgbClr val="00B0F0"/>
                </a:solidFill>
              </a:rPr>
              <a:t>PARTIE FCL</a:t>
            </a:r>
            <a:r>
              <a:rPr lang="fr-FR" sz="2400" dirty="0" smtClean="0">
                <a:solidFill>
                  <a:srgbClr val="00B0F0"/>
                </a:solidFill>
              </a:rPr>
              <a:t>»] </a:t>
            </a:r>
          </a:p>
          <a:p>
            <a:pPr marL="0" indent="0" algn="ctr">
              <a:buNone/>
            </a:pPr>
            <a:r>
              <a:rPr lang="fr-FR" sz="2400" dirty="0" smtClean="0"/>
              <a:t>SOUS-PARTIE A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	</a:t>
            </a:r>
            <a:r>
              <a:rPr lang="fr-FR" sz="2400" b="1" dirty="0" smtClean="0">
                <a:solidFill>
                  <a:srgbClr val="00B0F0"/>
                </a:solidFill>
              </a:rPr>
              <a:t>EXIGENCES GÉNÉRALES </a:t>
            </a:r>
            <a:r>
              <a:rPr lang="fr-FR" sz="2400" dirty="0" smtClean="0"/>
              <a:t>			p 31</a:t>
            </a:r>
          </a:p>
          <a:p>
            <a:pPr marL="0" indent="0" algn="ctr">
              <a:buNone/>
            </a:pPr>
            <a:r>
              <a:rPr lang="fr-FR" sz="2400" dirty="0"/>
              <a:t>SOUS-PARTIE </a:t>
            </a:r>
            <a:r>
              <a:rPr lang="fr-FR" sz="2400" dirty="0" smtClean="0"/>
              <a:t>B </a:t>
            </a:r>
          </a:p>
          <a:p>
            <a:pPr marL="0" indent="0" algn="ctr">
              <a:buNone/>
            </a:pPr>
            <a:r>
              <a:rPr lang="fr-FR" sz="2400" b="1" dirty="0" smtClean="0"/>
              <a:t>LICENCE </a:t>
            </a:r>
            <a:r>
              <a:rPr lang="fr-FR" sz="2400" b="1" dirty="0"/>
              <a:t>DE PILOTE D'AÉRONEF LÉGER – </a:t>
            </a:r>
            <a:r>
              <a:rPr lang="fr-FR" sz="2400" b="1" dirty="0" smtClean="0">
                <a:solidFill>
                  <a:schemeClr val="accent6"/>
                </a:solidFill>
              </a:rPr>
              <a:t>LAPL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SECTION 1 </a:t>
            </a:r>
            <a:r>
              <a:rPr lang="fr-FR" sz="2400" b="1" dirty="0" smtClean="0">
                <a:solidFill>
                  <a:srgbClr val="00B0F0"/>
                </a:solidFill>
              </a:rPr>
              <a:t>Exigences communes </a:t>
            </a:r>
            <a:r>
              <a:rPr lang="fr-FR" sz="2400" dirty="0" smtClean="0"/>
              <a:t>					p 53</a:t>
            </a:r>
          </a:p>
          <a:p>
            <a:pPr marL="0" indent="0">
              <a:buNone/>
            </a:pP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00B0F0"/>
                </a:solidFill>
              </a:rPr>
              <a:t>PROGRAMME </a:t>
            </a:r>
            <a:r>
              <a:rPr lang="fr-FR" sz="2400" b="1" dirty="0">
                <a:solidFill>
                  <a:srgbClr val="00B0F0"/>
                </a:solidFill>
              </a:rPr>
              <a:t>DE FORMATION THÉORIQUE </a:t>
            </a:r>
            <a:r>
              <a:rPr lang="fr-FR" sz="2400" dirty="0">
                <a:solidFill>
                  <a:srgbClr val="00B0F0"/>
                </a:solidFill>
              </a:rPr>
              <a:t>POUR LA </a:t>
            </a:r>
            <a:r>
              <a:rPr lang="fr-FR" sz="2400" b="1" dirty="0" smtClean="0">
                <a:solidFill>
                  <a:srgbClr val="00B0F0"/>
                </a:solidFill>
              </a:rPr>
              <a:t>LAPL</a:t>
            </a:r>
            <a:r>
              <a:rPr lang="fr-FR" sz="2400" dirty="0" smtClean="0">
                <a:solidFill>
                  <a:srgbClr val="00B0F0"/>
                </a:solidFill>
              </a:rPr>
              <a:t> </a:t>
            </a:r>
            <a:r>
              <a:rPr lang="fr-FR" sz="2400" dirty="0" smtClean="0"/>
              <a:t>		p 53</a:t>
            </a:r>
          </a:p>
          <a:p>
            <a:pPr marL="0" indent="0">
              <a:buNone/>
            </a:pP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00B0F0"/>
                </a:solidFill>
              </a:rPr>
              <a:t>MATIÈRES </a:t>
            </a:r>
            <a:r>
              <a:rPr lang="fr-FR" sz="2400" b="1" dirty="0">
                <a:solidFill>
                  <a:srgbClr val="00B0F0"/>
                </a:solidFill>
              </a:rPr>
              <a:t>SUPPLÉMENTAIRES POUR LA CATÉGORIE « BALLONS </a:t>
            </a:r>
            <a:r>
              <a:rPr lang="fr-FR" sz="2400" b="1" dirty="0" smtClean="0">
                <a:solidFill>
                  <a:srgbClr val="00B0F0"/>
                </a:solidFill>
              </a:rPr>
              <a:t>» </a:t>
            </a:r>
            <a:r>
              <a:rPr lang="fr-FR" sz="2400" dirty="0" smtClean="0">
                <a:solidFill>
                  <a:srgbClr val="00B0F0"/>
                </a:solidFill>
              </a:rPr>
              <a:t>  </a:t>
            </a:r>
            <a:r>
              <a:rPr lang="fr-FR" sz="2400" dirty="0" smtClean="0"/>
              <a:t>	p 56</a:t>
            </a:r>
          </a:p>
          <a:p>
            <a:pPr marL="0" indent="0">
              <a:buNone/>
            </a:pPr>
            <a:r>
              <a:rPr lang="fr-FR" sz="2400" dirty="0"/>
              <a:t>SECTION </a:t>
            </a:r>
            <a:r>
              <a:rPr lang="fr-FR" sz="2400" dirty="0" smtClean="0"/>
              <a:t>5 </a:t>
            </a:r>
            <a:r>
              <a:rPr lang="fr-FR" sz="2400" b="1" dirty="0" smtClean="0"/>
              <a:t>Exigences </a:t>
            </a:r>
            <a:r>
              <a:rPr lang="fr-FR" sz="2400" b="1" dirty="0"/>
              <a:t>particulières pour la LAPL pour ballons</a:t>
            </a:r>
            <a:r>
              <a:rPr lang="fr-FR" sz="2400" dirty="0"/>
              <a:t> — LAPL(B</a:t>
            </a:r>
            <a:r>
              <a:rPr lang="fr-FR" sz="2400" dirty="0" smtClean="0"/>
              <a:t>)          	p 71</a:t>
            </a:r>
          </a:p>
          <a:p>
            <a:pPr marL="0" indent="0" algn="ctr">
              <a:buNone/>
            </a:pPr>
            <a:r>
              <a:rPr lang="fr-FR" sz="2400" dirty="0"/>
              <a:t>SOUS-PARTIE </a:t>
            </a:r>
            <a:r>
              <a:rPr lang="fr-FR" sz="2400" dirty="0" smtClean="0"/>
              <a:t>C</a:t>
            </a:r>
          </a:p>
          <a:p>
            <a:pPr marL="0" indent="0">
              <a:buNone/>
            </a:pPr>
            <a:r>
              <a:rPr lang="fr-FR" sz="2400" dirty="0" smtClean="0"/>
              <a:t>	LICENCE </a:t>
            </a:r>
            <a:r>
              <a:rPr lang="fr-FR" sz="2400" dirty="0"/>
              <a:t>DE PILOTE PRIVÉ (PPL), LICENCE DE PILOTE DE PLANEUR (SPL) </a:t>
            </a:r>
            <a:r>
              <a:rPr lang="fr-FR" sz="2400" dirty="0" smtClean="0"/>
              <a:t>et</a:t>
            </a:r>
          </a:p>
          <a:p>
            <a:pPr marL="0" indent="0"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		</a:t>
            </a:r>
            <a:r>
              <a:rPr lang="fr-FR" sz="2400" b="1" dirty="0" smtClean="0">
                <a:solidFill>
                  <a:srgbClr val="00B0F0"/>
                </a:solidFill>
              </a:rPr>
              <a:t>LICENCE </a:t>
            </a:r>
            <a:r>
              <a:rPr lang="fr-FR" sz="2400" b="1" dirty="0">
                <a:solidFill>
                  <a:srgbClr val="00B0F0"/>
                </a:solidFill>
              </a:rPr>
              <a:t>DE PILOTE DE BALLON (BPL</a:t>
            </a:r>
            <a:r>
              <a:rPr lang="fr-FR" sz="2400" b="1" dirty="0" smtClean="0">
                <a:solidFill>
                  <a:srgbClr val="00B0F0"/>
                </a:solidFill>
              </a:rPr>
              <a:t>) </a:t>
            </a:r>
            <a:r>
              <a:rPr lang="fr-FR" sz="2400" dirty="0" smtClean="0"/>
              <a:t>		p 73</a:t>
            </a:r>
          </a:p>
          <a:p>
            <a:pPr marL="0" indent="0">
              <a:buNone/>
            </a:pPr>
            <a:r>
              <a:rPr lang="fr-FR" sz="2400" dirty="0"/>
              <a:t>SECTION </a:t>
            </a:r>
            <a:r>
              <a:rPr lang="fr-FR" sz="2400" dirty="0" smtClean="0"/>
              <a:t>6 </a:t>
            </a:r>
            <a:r>
              <a:rPr lang="fr-FR" sz="2400" b="1" dirty="0" smtClean="0">
                <a:solidFill>
                  <a:srgbClr val="00B0F0"/>
                </a:solidFill>
              </a:rPr>
              <a:t>Exigences </a:t>
            </a:r>
            <a:r>
              <a:rPr lang="fr-FR" sz="2400" b="1" dirty="0">
                <a:solidFill>
                  <a:srgbClr val="00B0F0"/>
                </a:solidFill>
              </a:rPr>
              <a:t>particulières pour la licence de pilote de ballon (BPL</a:t>
            </a:r>
            <a:r>
              <a:rPr lang="fr-FR" sz="2400" b="1" dirty="0" smtClean="0">
                <a:solidFill>
                  <a:srgbClr val="00B0F0"/>
                </a:solidFill>
              </a:rPr>
              <a:t>)</a:t>
            </a:r>
            <a:r>
              <a:rPr lang="fr-FR" sz="2400" dirty="0" smtClean="0"/>
              <a:t>     	p 107</a:t>
            </a:r>
          </a:p>
          <a:p>
            <a:pPr marL="0" indent="0" algn="ctr">
              <a:buNone/>
            </a:pPr>
            <a:r>
              <a:rPr lang="fr-FR" sz="2400" b="1" dirty="0"/>
              <a:t>SOUS-PARTIE </a:t>
            </a:r>
            <a:r>
              <a:rPr lang="fr-FR" sz="2400" b="1" dirty="0" smtClean="0"/>
              <a:t>J </a:t>
            </a:r>
            <a:r>
              <a:rPr lang="fr-FR" sz="2400" b="1" dirty="0" smtClean="0">
                <a:solidFill>
                  <a:srgbClr val="00B0F0"/>
                </a:solidFill>
              </a:rPr>
              <a:t>Instructeurs</a:t>
            </a:r>
            <a:r>
              <a:rPr lang="fr-FR" sz="2400" b="1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SECTION 1 </a:t>
            </a:r>
            <a:r>
              <a:rPr lang="fr-FR" sz="2400" b="1" dirty="0" smtClean="0"/>
              <a:t>Exigences communes </a:t>
            </a:r>
            <a:r>
              <a:rPr lang="fr-FR" sz="2400" dirty="0" smtClean="0"/>
              <a:t>					p 167</a:t>
            </a:r>
          </a:p>
          <a:p>
            <a:pPr marL="0" indent="0">
              <a:buNone/>
            </a:pPr>
            <a:r>
              <a:rPr lang="fr-FR" sz="2400" dirty="0"/>
              <a:t>SECTION </a:t>
            </a:r>
            <a:r>
              <a:rPr lang="fr-FR" sz="2400" dirty="0" smtClean="0"/>
              <a:t>2 </a:t>
            </a:r>
            <a:r>
              <a:rPr lang="fr-FR" sz="2400" b="1" dirty="0" smtClean="0"/>
              <a:t>Exigences </a:t>
            </a:r>
            <a:r>
              <a:rPr lang="fr-FR" sz="2400" b="1" dirty="0"/>
              <a:t>particulières pour l'instructeur de vol – </a:t>
            </a:r>
            <a:r>
              <a:rPr lang="fr-FR" sz="2400" b="1" dirty="0" smtClean="0"/>
              <a:t>FI </a:t>
            </a:r>
            <a:r>
              <a:rPr lang="fr-FR" sz="2400" dirty="0"/>
              <a:t>	</a:t>
            </a:r>
            <a:r>
              <a:rPr lang="fr-FR" sz="2400" dirty="0" smtClean="0"/>
              <a:t>	p 180</a:t>
            </a:r>
          </a:p>
          <a:p>
            <a:pPr marL="0" indent="0">
              <a:buNone/>
            </a:pPr>
            <a:r>
              <a:rPr lang="fr-FR" sz="2400" dirty="0" smtClean="0"/>
              <a:t>	  </a:t>
            </a:r>
            <a:r>
              <a:rPr lang="fr-FR" sz="2400" b="1" dirty="0" smtClean="0"/>
              <a:t>FI– </a:t>
            </a:r>
            <a:r>
              <a:rPr lang="fr-FR" sz="2400" b="1" dirty="0"/>
              <a:t>Cours de </a:t>
            </a:r>
            <a:r>
              <a:rPr lang="fr-FR" sz="2400" b="1" dirty="0" smtClean="0"/>
              <a:t>formation</a:t>
            </a:r>
            <a:r>
              <a:rPr lang="fr-FR" sz="2400" dirty="0"/>
              <a:t>	</a:t>
            </a:r>
            <a:r>
              <a:rPr lang="fr-FR" sz="2400" dirty="0" smtClean="0"/>
              <a:t>				p 183</a:t>
            </a:r>
          </a:p>
          <a:p>
            <a:pPr marL="0" indent="0">
              <a:buNone/>
            </a:pPr>
            <a:r>
              <a:rPr lang="fr-FR" sz="2400" b="1" dirty="0"/>
              <a:t>	</a:t>
            </a:r>
            <a:r>
              <a:rPr lang="fr-FR" sz="2400" b="1" dirty="0" smtClean="0"/>
              <a:t>  FI </a:t>
            </a:r>
            <a:r>
              <a:rPr lang="fr-FR" sz="2400" b="1" dirty="0"/>
              <a:t>– Prorogation et renouvellement 	</a:t>
            </a:r>
            <a:r>
              <a:rPr lang="fr-FR" sz="2400" b="1" dirty="0" smtClean="0"/>
              <a:t>		</a:t>
            </a:r>
            <a:r>
              <a:rPr lang="fr-FR" sz="2400" b="1" dirty="0"/>
              <a:t>	</a:t>
            </a:r>
            <a:r>
              <a:rPr lang="fr-FR" sz="2400" dirty="0" smtClean="0"/>
              <a:t>p 200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2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8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" y="1124744"/>
            <a:ext cx="911601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827584" y="5013176"/>
            <a:ext cx="626469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827584" y="4509120"/>
            <a:ext cx="806489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02313" y="3501008"/>
            <a:ext cx="468571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6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ANNEXE </a:t>
            </a:r>
            <a:r>
              <a:rPr lang="fr-FR" sz="2400" dirty="0" smtClean="0">
                <a:solidFill>
                  <a:srgbClr val="00B0F0"/>
                </a:solidFill>
              </a:rPr>
              <a:t>II</a:t>
            </a:r>
          </a:p>
          <a:p>
            <a:pPr marL="0" indent="0">
              <a:buNone/>
            </a:pPr>
            <a:r>
              <a:rPr lang="fr-FR" sz="2400" dirty="0" smtClean="0"/>
              <a:t>CONDITIONS </a:t>
            </a:r>
            <a:r>
              <a:rPr lang="fr-FR" sz="2400" dirty="0"/>
              <a:t>DE CONVERSION DE LICENCES ET QUALIFICATIONS NATIONALES EXISTANTES APPLICABLES </a:t>
            </a:r>
            <a:r>
              <a:rPr lang="fr-FR" sz="2400" dirty="0" smtClean="0"/>
              <a:t>			AUX </a:t>
            </a:r>
            <a:r>
              <a:rPr lang="fr-FR" sz="2400" dirty="0"/>
              <a:t>AVIONS ET </a:t>
            </a:r>
            <a:r>
              <a:rPr lang="fr-FR" sz="2400" dirty="0" smtClean="0"/>
              <a:t>AUXHÉLICOPTÈRES		non concerné</a:t>
            </a:r>
            <a:endParaRPr lang="fr-FR" sz="2400" dirty="0"/>
          </a:p>
          <a:p>
            <a:pPr marL="0" indent="0" algn="ctr">
              <a:buNone/>
            </a:pPr>
            <a:endParaRPr lang="fr-FR" sz="2400" dirty="0" smtClean="0"/>
          </a:p>
          <a:p>
            <a:pPr marL="0" indent="0" algn="ctr">
              <a:buNone/>
            </a:pPr>
            <a:r>
              <a:rPr lang="fr-FR" sz="2400" dirty="0" smtClean="0"/>
              <a:t>SOUS-PARTIE </a:t>
            </a:r>
            <a:r>
              <a:rPr lang="fr-FR" sz="2400" dirty="0"/>
              <a:t>K </a:t>
            </a:r>
            <a:endParaRPr lang="fr-FR" sz="2400" dirty="0" smtClean="0"/>
          </a:p>
          <a:p>
            <a:pPr marL="0" indent="0" algn="ctr">
              <a:buNone/>
            </a:pPr>
            <a:r>
              <a:rPr lang="fr-FR" sz="2400" b="1" dirty="0" smtClean="0"/>
              <a:t>EXAMINATEURS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SECTION </a:t>
            </a:r>
            <a:r>
              <a:rPr lang="fr-FR" sz="2400" dirty="0"/>
              <a:t>1 </a:t>
            </a:r>
            <a:r>
              <a:rPr lang="fr-FR" sz="2400" b="1" dirty="0">
                <a:solidFill>
                  <a:srgbClr val="00B0F0"/>
                </a:solidFill>
              </a:rPr>
              <a:t>Exigences communes </a:t>
            </a:r>
            <a:r>
              <a:rPr lang="fr-FR" sz="2400" b="1" dirty="0" smtClean="0"/>
              <a:t>						</a:t>
            </a:r>
            <a:r>
              <a:rPr lang="fr-FR" sz="2400" dirty="0" smtClean="0"/>
              <a:t>p </a:t>
            </a:r>
            <a:r>
              <a:rPr lang="fr-FR" sz="2400" dirty="0"/>
              <a:t>253</a:t>
            </a:r>
          </a:p>
          <a:p>
            <a:pPr marL="0" indent="0">
              <a:buNone/>
            </a:pPr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00B0F0"/>
                </a:solidFill>
              </a:rPr>
              <a:t>Validité</a:t>
            </a:r>
            <a:r>
              <a:rPr lang="fr-FR" sz="2400" b="1" dirty="0">
                <a:solidFill>
                  <a:srgbClr val="00B0F0"/>
                </a:solidFill>
              </a:rPr>
              <a:t>, prorogation et renouvellement des autorisations d'examinateur </a:t>
            </a:r>
            <a:r>
              <a:rPr lang="fr-FR" sz="2400" dirty="0" smtClean="0"/>
              <a:t>									p </a:t>
            </a:r>
            <a:r>
              <a:rPr lang="fr-FR" sz="2400" dirty="0"/>
              <a:t>261</a:t>
            </a:r>
          </a:p>
          <a:p>
            <a:pPr marL="0" indent="0">
              <a:buNone/>
            </a:pPr>
            <a:r>
              <a:rPr lang="fr-FR" sz="2400" dirty="0"/>
              <a:t>SECTION 2 </a:t>
            </a:r>
            <a:r>
              <a:rPr lang="fr-FR" sz="2400" b="1" dirty="0">
                <a:solidFill>
                  <a:srgbClr val="00B0F0"/>
                </a:solidFill>
              </a:rPr>
              <a:t>Exigences particulières pour les examinateurs de vol – FE </a:t>
            </a:r>
            <a:r>
              <a:rPr lang="fr-FR" sz="2400" dirty="0" smtClean="0"/>
              <a:t>			p </a:t>
            </a:r>
            <a:r>
              <a:rPr lang="fr-FR" sz="2400" dirty="0"/>
              <a:t>262</a:t>
            </a:r>
          </a:p>
          <a:p>
            <a:pPr marL="0" indent="0">
              <a:buNone/>
            </a:pPr>
            <a:r>
              <a:rPr lang="fr-FR" sz="2400" dirty="0"/>
              <a:t>SECTION 7 </a:t>
            </a:r>
            <a:r>
              <a:rPr lang="fr-FR" sz="2400" b="1" dirty="0">
                <a:solidFill>
                  <a:srgbClr val="00B0F0"/>
                </a:solidFill>
              </a:rPr>
              <a:t>Exigences particulières pour l'examinateur d’instructeur de vol – FIE</a:t>
            </a:r>
            <a:r>
              <a:rPr lang="fr-FR" sz="2400" b="1" dirty="0"/>
              <a:t> </a:t>
            </a:r>
            <a:r>
              <a:rPr lang="fr-FR" sz="2400" dirty="0" smtClean="0"/>
              <a:t>		p </a:t>
            </a:r>
            <a:r>
              <a:rPr lang="fr-FR" sz="2400" dirty="0"/>
              <a:t>269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APPENDICE 1</a:t>
            </a:r>
            <a:r>
              <a:rPr lang="fr-FR" sz="2400" dirty="0"/>
              <a:t>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	Obtention </a:t>
            </a:r>
            <a:r>
              <a:rPr lang="fr-FR" sz="2400" b="1" dirty="0"/>
              <a:t>de crédits de connaissances théoriques </a:t>
            </a:r>
            <a:r>
              <a:rPr lang="fr-FR" sz="2400" dirty="0" smtClean="0"/>
              <a:t>			p </a:t>
            </a:r>
            <a:r>
              <a:rPr lang="fr-FR" sz="2400" dirty="0"/>
              <a:t>271</a:t>
            </a:r>
          </a:p>
          <a:p>
            <a:pPr marL="0" indent="0">
              <a:buNone/>
            </a:pPr>
            <a:r>
              <a:rPr lang="fr-FR" sz="2400" b="1" dirty="0" smtClean="0"/>
              <a:t>	PRINCIPES </a:t>
            </a:r>
            <a:r>
              <a:rPr lang="fr-FR" sz="2400" b="1" dirty="0"/>
              <a:t>DE LA GESTION DES MENACES ET DES ERREURS </a:t>
            </a:r>
            <a:r>
              <a:rPr lang="fr-FR" sz="2400" dirty="0"/>
              <a:t> </a:t>
            </a:r>
            <a:r>
              <a:rPr lang="fr-FR" sz="2400" dirty="0" smtClean="0"/>
              <a:t>		p </a:t>
            </a:r>
            <a:r>
              <a:rPr lang="fr-FR" sz="2400" dirty="0"/>
              <a:t>322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ANNEXE III </a:t>
            </a:r>
            <a:endParaRPr lang="fr-F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CONDITIONS </a:t>
            </a:r>
            <a:r>
              <a:rPr lang="fr-FR" sz="2400" dirty="0"/>
              <a:t>D'AGRÉMENT DE LICENCES DÉLIVRÉES PAR OU AU NOM DE PAYS TIERS p 425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ANNEXE IV[PART-MED]  </a:t>
            </a:r>
            <a:endParaRPr lang="fr-FR" sz="2400" dirty="0" smtClean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fr-FR" sz="2400" dirty="0" smtClean="0"/>
              <a:t>SOUS-PARTIE </a:t>
            </a:r>
            <a:r>
              <a:rPr lang="fr-FR" sz="2400" dirty="0"/>
              <a:t>A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	EXIGENCES </a:t>
            </a:r>
            <a:r>
              <a:rPr lang="fr-FR" sz="2400" b="1" dirty="0"/>
              <a:t>GÉNÉRALES </a:t>
            </a:r>
            <a:r>
              <a:rPr lang="fr-FR" sz="2400" dirty="0" smtClean="0"/>
              <a:t>					p </a:t>
            </a:r>
            <a:r>
              <a:rPr lang="fr-FR" sz="2400" dirty="0"/>
              <a:t>431</a:t>
            </a:r>
          </a:p>
          <a:p>
            <a:pPr marL="0" indent="0" algn="ctr">
              <a:buNone/>
            </a:pPr>
            <a:r>
              <a:rPr lang="fr-FR" sz="2400" dirty="0"/>
              <a:t>SOUS-PARTIE B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	EXIGENCES </a:t>
            </a:r>
            <a:r>
              <a:rPr lang="fr-FR" sz="2400" b="1" dirty="0"/>
              <a:t>APPLICABLES  AUX CERTIFICATS MEDICAUX DES PILOTES </a:t>
            </a:r>
            <a:r>
              <a:rPr lang="fr-FR" sz="2400" dirty="0" smtClean="0"/>
              <a:t>	p </a:t>
            </a:r>
            <a:r>
              <a:rPr lang="fr-FR" sz="2400" dirty="0"/>
              <a:t>437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3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400" dirty="0"/>
              <a:t>Section 2 </a:t>
            </a:r>
            <a:r>
              <a:rPr lang="fr-FR" sz="2400" b="1" dirty="0" smtClean="0">
                <a:solidFill>
                  <a:srgbClr val="00B0F0"/>
                </a:solidFill>
              </a:rPr>
              <a:t>Exigences </a:t>
            </a:r>
            <a:r>
              <a:rPr lang="fr-FR" sz="2400" b="1" dirty="0">
                <a:solidFill>
                  <a:srgbClr val="00B0F0"/>
                </a:solidFill>
              </a:rPr>
              <a:t>médicales afférentes aux certificats médicaux de classes </a:t>
            </a:r>
            <a:r>
              <a:rPr lang="fr-FR" sz="2400" b="1" dirty="0" smtClean="0">
                <a:solidFill>
                  <a:srgbClr val="00B0F0"/>
                </a:solidFill>
              </a:rPr>
              <a:t>	1 </a:t>
            </a:r>
            <a:r>
              <a:rPr lang="fr-FR" sz="2400" b="1" dirty="0">
                <a:solidFill>
                  <a:srgbClr val="00B0F0"/>
                </a:solidFill>
              </a:rPr>
              <a:t>et 2 </a:t>
            </a:r>
            <a:r>
              <a:rPr lang="fr-FR" sz="2400" dirty="0" smtClean="0"/>
              <a:t>							p </a:t>
            </a:r>
            <a:r>
              <a:rPr lang="fr-FR" sz="2400" dirty="0"/>
              <a:t>439</a:t>
            </a:r>
          </a:p>
          <a:p>
            <a:pPr marL="0" indent="0">
              <a:buNone/>
            </a:pPr>
            <a:r>
              <a:rPr lang="fr-FR" sz="2400" dirty="0"/>
              <a:t>Section 3 </a:t>
            </a:r>
            <a:r>
              <a:rPr lang="fr-FR" sz="2400" b="1" dirty="0" smtClean="0">
                <a:solidFill>
                  <a:srgbClr val="00B0F0"/>
                </a:solidFill>
              </a:rPr>
              <a:t>Exigences </a:t>
            </a:r>
            <a:r>
              <a:rPr lang="fr-FR" sz="2400" b="1" dirty="0">
                <a:solidFill>
                  <a:srgbClr val="00B0F0"/>
                </a:solidFill>
              </a:rPr>
              <a:t>spécifiques relatives aux certificats médicaux pour </a:t>
            </a:r>
            <a:r>
              <a:rPr lang="fr-FR" sz="2400" b="1" dirty="0" smtClean="0">
                <a:solidFill>
                  <a:srgbClr val="00B0F0"/>
                </a:solidFill>
              </a:rPr>
              <a:t>	licences </a:t>
            </a:r>
            <a:r>
              <a:rPr lang="fr-FR" sz="2400" b="1" dirty="0">
                <a:solidFill>
                  <a:srgbClr val="00B0F0"/>
                </a:solidFill>
              </a:rPr>
              <a:t>LAPL </a:t>
            </a:r>
            <a:r>
              <a:rPr lang="fr-FR" sz="2400" dirty="0" smtClean="0"/>
              <a:t>						p </a:t>
            </a:r>
            <a:r>
              <a:rPr lang="fr-FR" sz="2400" dirty="0"/>
              <a:t>450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ANNEXE </a:t>
            </a:r>
            <a:r>
              <a:rPr lang="fr-FR" sz="2400" dirty="0" smtClean="0">
                <a:solidFill>
                  <a:srgbClr val="00B0F0"/>
                </a:solidFill>
              </a:rPr>
              <a:t>VI</a:t>
            </a:r>
          </a:p>
          <a:p>
            <a:pPr marL="0" indent="0">
              <a:buNone/>
            </a:pPr>
            <a:r>
              <a:rPr lang="fr-FR" sz="2400" dirty="0" smtClean="0"/>
              <a:t>EXIGENCES </a:t>
            </a:r>
            <a:r>
              <a:rPr lang="fr-FR" sz="2400" dirty="0"/>
              <a:t>APPLICABLES AUX AUTORITÉS POUR LE PERSONNEL NAVIGANT [</a:t>
            </a:r>
            <a:r>
              <a:rPr lang="fr-FR" sz="2400" dirty="0" smtClean="0"/>
              <a:t>PARTIE-ARA]</a:t>
            </a:r>
          </a:p>
          <a:p>
            <a:pPr marL="0" indent="0">
              <a:buNone/>
            </a:pPr>
            <a:r>
              <a:rPr lang="fr-FR" sz="2400" dirty="0" smtClean="0"/>
              <a:t>		SOUS-PARTIE </a:t>
            </a:r>
            <a:r>
              <a:rPr lang="fr-FR" sz="2400" dirty="0"/>
              <a:t>GENEXIGENCES GÉNÉRALES </a:t>
            </a:r>
            <a:r>
              <a:rPr lang="fr-FR" sz="2400" dirty="0" smtClean="0"/>
              <a:t>		p </a:t>
            </a:r>
            <a:r>
              <a:rPr lang="fr-FR" sz="2400" dirty="0"/>
              <a:t>462</a:t>
            </a:r>
          </a:p>
          <a:p>
            <a:pPr marL="0" indent="0">
              <a:buNone/>
            </a:pPr>
            <a:r>
              <a:rPr lang="fr-FR" sz="2400" dirty="0" smtClean="0"/>
              <a:t>SECTION </a:t>
            </a:r>
            <a:r>
              <a:rPr lang="fr-FR" sz="2400" dirty="0"/>
              <a:t>I </a:t>
            </a:r>
            <a:r>
              <a:rPr lang="fr-FR" sz="2400" b="1" dirty="0" smtClean="0"/>
              <a:t>Généralités</a:t>
            </a:r>
            <a:r>
              <a:rPr lang="fr-FR" sz="2400" dirty="0" smtClean="0"/>
              <a:t> 						p </a:t>
            </a:r>
            <a:r>
              <a:rPr lang="fr-FR" sz="2400" dirty="0"/>
              <a:t>462</a:t>
            </a:r>
          </a:p>
          <a:p>
            <a:pPr marL="0" indent="0">
              <a:buNone/>
            </a:pPr>
            <a:r>
              <a:rPr lang="fr-FR" sz="2400" dirty="0"/>
              <a:t>SECTION II </a:t>
            </a:r>
            <a:r>
              <a:rPr lang="fr-FR" sz="2400" b="1" dirty="0"/>
              <a:t>Gestion</a:t>
            </a:r>
            <a:r>
              <a:rPr lang="fr-FR" sz="2400" dirty="0"/>
              <a:t> </a:t>
            </a:r>
            <a:r>
              <a:rPr lang="fr-FR" sz="2400" dirty="0" smtClean="0"/>
              <a:t>						p </a:t>
            </a:r>
            <a:r>
              <a:rPr lang="fr-FR" sz="2400" dirty="0"/>
              <a:t>464</a:t>
            </a:r>
          </a:p>
          <a:p>
            <a:pPr marL="0" indent="0">
              <a:buNone/>
            </a:pPr>
            <a:r>
              <a:rPr lang="fr-FR" sz="2400" dirty="0"/>
              <a:t>SECTION III </a:t>
            </a:r>
            <a:r>
              <a:rPr lang="fr-FR" sz="2400" b="1" dirty="0"/>
              <a:t>Surveillance, certification et mise en </a:t>
            </a:r>
            <a:r>
              <a:rPr lang="fr-FR" sz="2400" b="1" dirty="0" smtClean="0"/>
              <a:t>application</a:t>
            </a:r>
            <a:r>
              <a:rPr lang="fr-FR" sz="2400" dirty="0" smtClean="0"/>
              <a:t> 		p </a:t>
            </a:r>
            <a:r>
              <a:rPr lang="fr-FR" sz="2400" dirty="0"/>
              <a:t>463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SOUS-PARTIE FCL </a:t>
            </a:r>
            <a:endParaRPr lang="fr-FR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b="1" dirty="0" smtClean="0">
                <a:solidFill>
                  <a:srgbClr val="00B0F0"/>
                </a:solidFill>
              </a:rPr>
              <a:t>EXIGENCES </a:t>
            </a:r>
            <a:r>
              <a:rPr lang="fr-FR" sz="2400" b="1" dirty="0">
                <a:solidFill>
                  <a:srgbClr val="00B0F0"/>
                </a:solidFill>
              </a:rPr>
              <a:t>SPÉCIFIQUES RELATIVES À L’OCTROI DE LICENCES  AUX MEMBRES </a:t>
            </a:r>
            <a:r>
              <a:rPr lang="fr-FR" sz="2400" b="1" dirty="0" smtClean="0">
                <a:solidFill>
                  <a:srgbClr val="00B0F0"/>
                </a:solidFill>
              </a:rPr>
              <a:t>			D’ÉQUIPAGE </a:t>
            </a:r>
            <a:r>
              <a:rPr lang="fr-FR" sz="2400" b="1" dirty="0">
                <a:solidFill>
                  <a:srgbClr val="00B0F0"/>
                </a:solidFill>
              </a:rPr>
              <a:t>DE CONDUITE  </a:t>
            </a:r>
            <a:endParaRPr lang="fr-FR" sz="24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SECTION </a:t>
            </a:r>
            <a:r>
              <a:rPr lang="fr-FR" sz="2400" dirty="0"/>
              <a:t>I </a:t>
            </a:r>
            <a:r>
              <a:rPr lang="fr-FR" sz="2400" b="1" dirty="0" smtClean="0"/>
              <a:t>Généralités</a:t>
            </a:r>
            <a:r>
              <a:rPr lang="fr-FR" sz="2400" dirty="0" smtClean="0"/>
              <a:t> 						p </a:t>
            </a:r>
            <a:r>
              <a:rPr lang="fr-FR" sz="2400" dirty="0"/>
              <a:t>472</a:t>
            </a:r>
          </a:p>
          <a:p>
            <a:pPr marL="0" indent="0">
              <a:buNone/>
            </a:pPr>
            <a:r>
              <a:rPr lang="fr-FR" sz="2400" dirty="0"/>
              <a:t>SECTION II </a:t>
            </a:r>
            <a:r>
              <a:rPr lang="fr-FR" sz="2400" b="1" dirty="0"/>
              <a:t>Licences, qualifications et autorisations </a:t>
            </a:r>
            <a:r>
              <a:rPr lang="fr-FR" sz="2400" dirty="0" smtClean="0"/>
              <a:t>			p </a:t>
            </a:r>
            <a:r>
              <a:rPr lang="fr-FR" sz="2400" dirty="0"/>
              <a:t>472</a:t>
            </a:r>
          </a:p>
          <a:p>
            <a:pPr marL="0" indent="0">
              <a:buNone/>
            </a:pPr>
            <a:r>
              <a:rPr lang="fr-FR" sz="2400" dirty="0"/>
              <a:t>SECTION </a:t>
            </a:r>
            <a:r>
              <a:rPr lang="fr-FR" sz="2400" dirty="0" smtClean="0"/>
              <a:t>III </a:t>
            </a:r>
            <a:r>
              <a:rPr lang="fr-FR" sz="2400" b="1" dirty="0" smtClean="0"/>
              <a:t>Examens </a:t>
            </a:r>
            <a:r>
              <a:rPr lang="fr-FR" sz="2400" b="1" dirty="0"/>
              <a:t>théoriques </a:t>
            </a:r>
            <a:r>
              <a:rPr lang="fr-FR" sz="2400" dirty="0" smtClean="0"/>
              <a:t>					p 474</a:t>
            </a: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4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40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</a:rPr>
              <a:t>SOUS-PARTIE </a:t>
            </a:r>
            <a:r>
              <a:rPr lang="fr-FR" sz="2400" dirty="0" smtClean="0">
                <a:solidFill>
                  <a:schemeClr val="tx1"/>
                </a:solidFill>
              </a:rPr>
              <a:t>ATO </a:t>
            </a:r>
          </a:p>
          <a:p>
            <a:pPr marL="0" indent="0">
              <a:buNone/>
            </a:pPr>
            <a:r>
              <a:rPr lang="fr-FR" sz="2400" b="1" dirty="0" smtClean="0"/>
              <a:t>EXIGENCES </a:t>
            </a:r>
            <a:r>
              <a:rPr lang="fr-FR" sz="2400" b="1" dirty="0"/>
              <a:t>SPÉCIFIQUES RELATIVES AUX ORGANISMES DE FORMATION AGRÉÉS</a:t>
            </a:r>
            <a:r>
              <a:rPr lang="fr-FR" sz="2400" dirty="0"/>
              <a:t> </a:t>
            </a:r>
            <a:r>
              <a:rPr lang="fr-FR" sz="2400" dirty="0" smtClean="0"/>
              <a:t>				(</a:t>
            </a:r>
            <a:r>
              <a:rPr lang="fr-FR" sz="2400" dirty="0"/>
              <a:t>ATO)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SECTION </a:t>
            </a:r>
            <a:r>
              <a:rPr lang="fr-FR" sz="2400" dirty="0"/>
              <a:t>I </a:t>
            </a:r>
            <a:r>
              <a:rPr lang="fr-FR" sz="2400" b="1" dirty="0"/>
              <a:t>Généralités</a:t>
            </a:r>
            <a:r>
              <a:rPr lang="fr-FR" sz="2400" dirty="0"/>
              <a:t> </a:t>
            </a:r>
            <a:r>
              <a:rPr lang="fr-FR" sz="2400" dirty="0" smtClean="0"/>
              <a:t>						p </a:t>
            </a:r>
            <a:r>
              <a:rPr lang="fr-FR" sz="2400" dirty="0"/>
              <a:t>477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chemeClr val="tx1"/>
                </a:solidFill>
              </a:rPr>
              <a:t>SOUS PARTIE </a:t>
            </a:r>
            <a:r>
              <a:rPr lang="fr-FR" sz="2400" dirty="0" smtClean="0">
                <a:solidFill>
                  <a:schemeClr val="tx1"/>
                </a:solidFill>
              </a:rPr>
              <a:t>MED</a:t>
            </a:r>
          </a:p>
          <a:p>
            <a:pPr marL="0" indent="0">
              <a:buNone/>
            </a:pPr>
            <a:r>
              <a:rPr lang="fr-FR" sz="2400" b="1" dirty="0" smtClean="0"/>
              <a:t>EXIGENCES </a:t>
            </a:r>
            <a:r>
              <a:rPr lang="fr-FR" sz="2400" b="1" dirty="0"/>
              <a:t>SPÉCIFIQUES RELATIVES  A LA CERTIFICATION AÉROMÉDICALE </a:t>
            </a:r>
            <a:endParaRPr lang="fr-FR" sz="2400" b="1" dirty="0" smtClean="0"/>
          </a:p>
          <a:p>
            <a:pPr marL="0" indent="0">
              <a:buNone/>
            </a:pPr>
            <a:r>
              <a:rPr lang="fr-FR" sz="2400" dirty="0" smtClean="0"/>
              <a:t>SECTION </a:t>
            </a:r>
            <a:r>
              <a:rPr lang="fr-FR" sz="2400" dirty="0"/>
              <a:t>I </a:t>
            </a:r>
            <a:r>
              <a:rPr lang="fr-FR" sz="2400" b="1" dirty="0"/>
              <a:t>Généralités</a:t>
            </a:r>
            <a:r>
              <a:rPr lang="fr-FR" sz="2400" dirty="0"/>
              <a:t> </a:t>
            </a:r>
            <a:r>
              <a:rPr lang="fr-FR" sz="2400" dirty="0" smtClean="0"/>
              <a:t>						p </a:t>
            </a:r>
            <a:r>
              <a:rPr lang="fr-FR" sz="2400" dirty="0"/>
              <a:t>480</a:t>
            </a:r>
          </a:p>
          <a:p>
            <a:pPr marL="0" indent="0">
              <a:buNone/>
            </a:pPr>
            <a:r>
              <a:rPr lang="fr-FR" sz="2400" dirty="0"/>
              <a:t>SECTION II Examinateurs aéromédicaux (AME) </a:t>
            </a:r>
            <a:r>
              <a:rPr lang="fr-FR" sz="2400" dirty="0" smtClean="0"/>
              <a:t>				p </a:t>
            </a:r>
            <a:r>
              <a:rPr lang="fr-FR" sz="2400" dirty="0"/>
              <a:t>483</a:t>
            </a:r>
          </a:p>
          <a:p>
            <a:pPr marL="0" indent="0">
              <a:buNone/>
            </a:pPr>
            <a:r>
              <a:rPr lang="fr-FR" sz="2400" dirty="0" smtClean="0"/>
              <a:t>		Appendice </a:t>
            </a:r>
            <a:r>
              <a:rPr lang="fr-FR" sz="2400" dirty="0"/>
              <a:t>I de L’ANNEXE VI (PART-ARA) </a:t>
            </a:r>
            <a:r>
              <a:rPr lang="fr-FR" sz="2400" dirty="0" smtClean="0"/>
              <a:t>		p </a:t>
            </a:r>
            <a:r>
              <a:rPr lang="fr-FR" sz="2400" dirty="0"/>
              <a:t>486</a:t>
            </a:r>
          </a:p>
          <a:p>
            <a:pPr marL="0" indent="0">
              <a:buNone/>
            </a:pPr>
            <a:r>
              <a:rPr lang="fr-FR" sz="2400" dirty="0" smtClean="0"/>
              <a:t>		Appendice </a:t>
            </a:r>
            <a:r>
              <a:rPr lang="fr-FR" sz="2400" dirty="0"/>
              <a:t>III de L’ANNEXE VI (PART-ARA) </a:t>
            </a:r>
            <a:r>
              <a:rPr lang="fr-FR" sz="2400" dirty="0" smtClean="0"/>
              <a:t>		p </a:t>
            </a:r>
            <a:r>
              <a:rPr lang="fr-FR" sz="2400" dirty="0"/>
              <a:t>491</a:t>
            </a:r>
          </a:p>
          <a:p>
            <a:pPr marL="0" indent="0" algn="ctr">
              <a:buNone/>
            </a:pPr>
            <a:r>
              <a:rPr lang="fr-FR" sz="2400" dirty="0">
                <a:solidFill>
                  <a:srgbClr val="00B0F0"/>
                </a:solidFill>
              </a:rPr>
              <a:t>ANNEXE </a:t>
            </a:r>
            <a:r>
              <a:rPr lang="fr-FR" sz="2400" dirty="0" smtClean="0">
                <a:solidFill>
                  <a:srgbClr val="00B0F0"/>
                </a:solidFill>
              </a:rPr>
              <a:t>VII</a:t>
            </a:r>
          </a:p>
          <a:p>
            <a:pPr marL="0" indent="0" algn="ctr">
              <a:buNone/>
            </a:pPr>
            <a:r>
              <a:rPr lang="fr-FR" sz="2400" b="1" dirty="0" smtClean="0"/>
              <a:t>EXIGENCES </a:t>
            </a:r>
            <a:r>
              <a:rPr lang="fr-FR" sz="2400" b="1" dirty="0"/>
              <a:t>APPLICABLES AUX ORGANISATIONS POUR LE PERSONNEL NAVIGANT[PART-ORA</a:t>
            </a:r>
            <a:r>
              <a:rPr lang="fr-FR" sz="2400" dirty="0"/>
              <a:t>] SECTION I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Généralités </a:t>
            </a:r>
            <a:r>
              <a:rPr lang="fr-FR" sz="2400" dirty="0" smtClean="0"/>
              <a:t>							p </a:t>
            </a:r>
            <a:r>
              <a:rPr lang="fr-FR" sz="2400" dirty="0"/>
              <a:t>496</a:t>
            </a:r>
          </a:p>
          <a:p>
            <a:pPr marL="0" indent="0">
              <a:buNone/>
            </a:pPr>
            <a:r>
              <a:rPr lang="fr-FR" sz="2400" dirty="0"/>
              <a:t>SECTION II </a:t>
            </a:r>
            <a:r>
              <a:rPr lang="fr-FR" sz="2400" b="1" dirty="0"/>
              <a:t>Gestion</a:t>
            </a:r>
            <a:r>
              <a:rPr lang="fr-FR" sz="2400" dirty="0"/>
              <a:t> </a:t>
            </a:r>
            <a:r>
              <a:rPr lang="fr-FR" sz="2400" dirty="0" smtClean="0"/>
              <a:t>						p </a:t>
            </a:r>
            <a:r>
              <a:rPr lang="fr-FR" sz="2400" dirty="0"/>
              <a:t>499</a:t>
            </a:r>
          </a:p>
          <a:p>
            <a:pPr marL="0" indent="0">
              <a:buNone/>
            </a:pPr>
            <a:r>
              <a:rPr lang="fr-FR" sz="2400" dirty="0"/>
              <a:t>SOUS-PARTIE </a:t>
            </a:r>
            <a:r>
              <a:rPr lang="fr-FR" sz="2400" dirty="0" smtClean="0"/>
              <a:t>ATO</a:t>
            </a:r>
          </a:p>
          <a:p>
            <a:pPr marL="0" indent="0">
              <a:buNone/>
            </a:pPr>
            <a:r>
              <a:rPr lang="fr-FR" sz="2400" b="1" dirty="0" smtClean="0"/>
              <a:t>ORGANISMES </a:t>
            </a:r>
            <a:r>
              <a:rPr lang="fr-FR" sz="2400" b="1" dirty="0"/>
              <a:t>DE FORMATION </a:t>
            </a:r>
            <a:r>
              <a:rPr lang="fr-FR" sz="2400" b="1" dirty="0" smtClean="0"/>
              <a:t>AGRÉÉS </a:t>
            </a:r>
            <a:r>
              <a:rPr lang="fr-FR" sz="2400" dirty="0" smtClean="0"/>
              <a:t>SECTION </a:t>
            </a:r>
            <a:r>
              <a:rPr lang="fr-FR" sz="2400" dirty="0"/>
              <a:t>I </a:t>
            </a:r>
            <a:r>
              <a:rPr lang="fr-FR" sz="2400" b="1" dirty="0"/>
              <a:t>Généralités </a:t>
            </a:r>
            <a:r>
              <a:rPr lang="fr-FR" sz="2400" dirty="0" smtClean="0"/>
              <a:t>		p </a:t>
            </a:r>
            <a:r>
              <a:rPr lang="fr-FR" sz="2400" dirty="0"/>
              <a:t>501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5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45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dirty="0" smtClean="0"/>
              <a:t>Extraits du règlement (UE) </a:t>
            </a:r>
            <a:r>
              <a:rPr lang="fr-FR" dirty="0" smtClean="0">
                <a:solidFill>
                  <a:srgbClr val="00B0F0"/>
                </a:solidFill>
              </a:rPr>
              <a:t>2018/1139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dirty="0"/>
              <a:t>14) “</a:t>
            </a:r>
            <a:r>
              <a:rPr lang="fr-FR" sz="2400" dirty="0">
                <a:solidFill>
                  <a:srgbClr val="00B0F0"/>
                </a:solidFill>
              </a:rPr>
              <a:t>partie-ARA</a:t>
            </a:r>
            <a:r>
              <a:rPr lang="fr-FR" sz="2400" dirty="0"/>
              <a:t>”: l’annexe VI du règlement sur le </a:t>
            </a:r>
            <a:r>
              <a:rPr lang="fr-FR" sz="2400" b="1" dirty="0">
                <a:solidFill>
                  <a:srgbClr val="00B0F0"/>
                </a:solidFill>
              </a:rPr>
              <a:t>personnel navigant </a:t>
            </a:r>
            <a:r>
              <a:rPr lang="fr-FR" sz="2400" b="1" dirty="0" smtClean="0">
                <a:solidFill>
                  <a:srgbClr val="00B0F0"/>
                </a:solidFill>
              </a:rPr>
              <a:t>		</a:t>
            </a:r>
            <a:r>
              <a:rPr lang="fr-FR" sz="2400" dirty="0" smtClean="0"/>
              <a:t>de </a:t>
            </a:r>
            <a:r>
              <a:rPr lang="fr-FR" sz="2400" dirty="0"/>
              <a:t>l’aviation civile;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15</a:t>
            </a:r>
            <a:r>
              <a:rPr lang="fr-FR" sz="2400" dirty="0"/>
              <a:t>) “</a:t>
            </a:r>
            <a:r>
              <a:rPr lang="fr-FR" sz="2400" dirty="0">
                <a:solidFill>
                  <a:srgbClr val="00B0F0"/>
                </a:solidFill>
              </a:rPr>
              <a:t>partie-ORO</a:t>
            </a:r>
            <a:r>
              <a:rPr lang="fr-FR" sz="2400" dirty="0"/>
              <a:t>”: l’annexe III du règlement sur les </a:t>
            </a:r>
            <a:r>
              <a:rPr lang="fr-FR" sz="2400" b="1" dirty="0">
                <a:solidFill>
                  <a:srgbClr val="00B0F0"/>
                </a:solidFill>
              </a:rPr>
              <a:t>opérations </a:t>
            </a:r>
            <a:r>
              <a:rPr lang="fr-FR" sz="2400" b="1" dirty="0" smtClean="0">
                <a:solidFill>
                  <a:srgbClr val="00B0F0"/>
                </a:solidFill>
              </a:rPr>
              <a:t>			   aériennes</a:t>
            </a:r>
            <a:r>
              <a:rPr lang="fr-FR" sz="2400" dirty="0"/>
              <a:t>;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16</a:t>
            </a:r>
            <a:r>
              <a:rPr lang="fr-FR" sz="2400" dirty="0"/>
              <a:t>) “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partie-CC”: l’annexe V du règlement sur le </a:t>
            </a:r>
            <a:r>
              <a:rPr lang="fr-FR" sz="2400" b="1" dirty="0">
                <a:solidFill>
                  <a:schemeClr val="bg2">
                    <a:lumMod val="90000"/>
                  </a:schemeClr>
                </a:solidFill>
              </a:rPr>
              <a:t>personnel navigant 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de </a:t>
            </a:r>
            <a:r>
              <a:rPr lang="fr-FR" sz="2400" dirty="0" smtClean="0">
                <a:solidFill>
                  <a:schemeClr val="bg2">
                    <a:lumMod val="90000"/>
                  </a:schemeClr>
                </a:solidFill>
              </a:rPr>
              <a:t>		l’aviation </a:t>
            </a:r>
            <a:r>
              <a:rPr lang="fr-FR" sz="2400" dirty="0">
                <a:solidFill>
                  <a:schemeClr val="bg2">
                    <a:lumMod val="90000"/>
                  </a:schemeClr>
                </a:solidFill>
              </a:rPr>
              <a:t>civile; </a:t>
            </a:r>
            <a:endParaRPr lang="fr-FR" sz="24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fr-FR" sz="2400" dirty="0" smtClean="0"/>
              <a:t>17</a:t>
            </a:r>
            <a:r>
              <a:rPr lang="fr-FR" sz="2400" dirty="0"/>
              <a:t>) “</a:t>
            </a:r>
            <a:r>
              <a:rPr lang="fr-FR" sz="2400" dirty="0">
                <a:solidFill>
                  <a:srgbClr val="00B0F0"/>
                </a:solidFill>
              </a:rPr>
              <a:t>partie-FCL</a:t>
            </a:r>
            <a:r>
              <a:rPr lang="fr-FR" sz="2400" dirty="0"/>
              <a:t>”: l’annexe I du règlement sur le </a:t>
            </a:r>
            <a:r>
              <a:rPr lang="fr-FR" sz="2400" b="1" dirty="0">
                <a:solidFill>
                  <a:srgbClr val="00B0F0"/>
                </a:solidFill>
              </a:rPr>
              <a:t>personnel navigant </a:t>
            </a:r>
            <a:r>
              <a:rPr lang="fr-FR" sz="2400" dirty="0"/>
              <a:t>de </a:t>
            </a:r>
            <a:r>
              <a:rPr lang="fr-FR" sz="2400" dirty="0" smtClean="0"/>
              <a:t>		l’aviation </a:t>
            </a:r>
            <a:r>
              <a:rPr lang="fr-FR" sz="2400" dirty="0"/>
              <a:t>civile;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18</a:t>
            </a:r>
            <a:r>
              <a:rPr lang="fr-FR" sz="2400" dirty="0"/>
              <a:t>) “</a:t>
            </a:r>
            <a:r>
              <a:rPr lang="fr-FR" sz="2400" dirty="0">
                <a:solidFill>
                  <a:srgbClr val="00B0F0"/>
                </a:solidFill>
              </a:rPr>
              <a:t>partie-MED</a:t>
            </a:r>
            <a:r>
              <a:rPr lang="fr-FR" sz="2400" dirty="0"/>
              <a:t>”: l’annexe IV du règlement sur le </a:t>
            </a:r>
            <a:r>
              <a:rPr lang="fr-FR" sz="2400" b="1" dirty="0">
                <a:solidFill>
                  <a:srgbClr val="00B0F0"/>
                </a:solidFill>
              </a:rPr>
              <a:t>personnel navigant</a:t>
            </a:r>
            <a:r>
              <a:rPr lang="fr-FR" sz="2400" dirty="0">
                <a:solidFill>
                  <a:srgbClr val="00B0F0"/>
                </a:solidFill>
              </a:rPr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		</a:t>
            </a:r>
            <a:r>
              <a:rPr lang="fr-FR" sz="2400" dirty="0" smtClean="0"/>
              <a:t>de </a:t>
            </a:r>
            <a:r>
              <a:rPr lang="fr-FR" sz="2400" dirty="0"/>
              <a:t>l’aviation civile; 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19</a:t>
            </a:r>
            <a:r>
              <a:rPr lang="fr-FR" sz="2400" dirty="0"/>
              <a:t>) “</a:t>
            </a:r>
            <a:r>
              <a:rPr lang="fr-FR" sz="2400" dirty="0">
                <a:solidFill>
                  <a:srgbClr val="00B0F0"/>
                </a:solidFill>
              </a:rPr>
              <a:t>partie-ORA</a:t>
            </a:r>
            <a:r>
              <a:rPr lang="fr-FR" sz="2400" dirty="0"/>
              <a:t>”: l’annexe VII du règlement sur le </a:t>
            </a:r>
            <a:r>
              <a:rPr lang="fr-FR" sz="2400" b="1" dirty="0">
                <a:solidFill>
                  <a:srgbClr val="00B0F0"/>
                </a:solidFill>
              </a:rPr>
              <a:t>personnel navigant </a:t>
            </a:r>
            <a:r>
              <a:rPr lang="fr-FR" sz="2400" b="1" dirty="0" smtClean="0">
                <a:solidFill>
                  <a:srgbClr val="00B0F0"/>
                </a:solidFill>
              </a:rPr>
              <a:t>		</a:t>
            </a:r>
            <a:r>
              <a:rPr lang="fr-FR" sz="2400" dirty="0" smtClean="0"/>
              <a:t>de </a:t>
            </a:r>
            <a:r>
              <a:rPr lang="fr-FR" sz="2400" dirty="0"/>
              <a:t>l’aviation civile;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   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395536" y="260648"/>
            <a:ext cx="8229600" cy="100811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000" b="1" dirty="0" smtClean="0"/>
              <a:t>Module INSTRUCTEURS / 6</a:t>
            </a:r>
            <a:endParaRPr lang="fr-FR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93296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51"/>
            <a:ext cx="1933835" cy="72037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2505670"/>
            <a:ext cx="835292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A suivre</a:t>
            </a:r>
            <a:endParaRPr lang="fr-FR" sz="5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3600" dirty="0"/>
              <a:t>Déclaration d’activité </a:t>
            </a:r>
            <a:endParaRPr lang="fr-FR" sz="3600" dirty="0" smtClean="0"/>
          </a:p>
          <a:p>
            <a:pPr marL="0" indent="0" algn="ctr">
              <a:buNone/>
            </a:pPr>
            <a:r>
              <a:rPr lang="fr-FR" sz="3600" dirty="0" smtClean="0"/>
              <a:t>des </a:t>
            </a:r>
            <a:r>
              <a:rPr lang="fr-FR" sz="3600" dirty="0"/>
              <a:t>prestations de </a:t>
            </a:r>
            <a:r>
              <a:rPr lang="fr-FR" sz="3600" dirty="0" smtClean="0"/>
              <a:t>formation</a:t>
            </a:r>
          </a:p>
          <a:p>
            <a:pPr marL="0" indent="0" algn="ctr">
              <a:buNone/>
            </a:pPr>
            <a:endParaRPr lang="fr-FR" sz="3600" dirty="0"/>
          </a:p>
          <a:p>
            <a:pPr marL="0" indent="0" algn="ctr">
              <a:buNone/>
            </a:pPr>
            <a:r>
              <a:rPr lang="fr-FR" sz="3600" dirty="0" smtClean="0"/>
              <a:t>… en préfecture</a:t>
            </a:r>
            <a:endParaRPr lang="fr-FR" sz="3600" dirty="0"/>
          </a:p>
          <a:p>
            <a:pPr marL="0" indent="0" algn="ctr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Consulter</a:t>
            </a:r>
          </a:p>
          <a:p>
            <a:pPr marL="0" indent="0" algn="ctr">
              <a:buNone/>
            </a:pPr>
            <a:r>
              <a:rPr lang="fr-FR" dirty="0"/>
              <a:t> </a:t>
            </a:r>
            <a:endParaRPr lang="fr-FR" dirty="0" smtClean="0"/>
          </a:p>
          <a:p>
            <a:pPr marL="0" indent="0" algn="ctr">
              <a:buNone/>
            </a:pPr>
            <a:r>
              <a:rPr lang="fr-FR" b="1" dirty="0" smtClean="0">
                <a:hlinkClick r:id="rId2"/>
              </a:rPr>
              <a:t>l'arrêté </a:t>
            </a:r>
            <a:r>
              <a:rPr lang="fr-FR" b="1" dirty="0">
                <a:hlinkClick r:id="rId2"/>
              </a:rPr>
              <a:t>du 30 septembre 2002</a:t>
            </a:r>
            <a:r>
              <a:rPr lang="fr-FR" dirty="0"/>
              <a:t> 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et </a:t>
            </a:r>
            <a:r>
              <a:rPr lang="fr-FR" dirty="0"/>
              <a:t>le </a:t>
            </a:r>
            <a:endParaRPr lang="fr-FR" dirty="0" smtClean="0"/>
          </a:p>
          <a:p>
            <a:pPr marL="0" indent="0" algn="ctr">
              <a:buNone/>
            </a:pPr>
            <a:endParaRPr lang="fr-FR" b="1" dirty="0">
              <a:hlinkClick r:id="rId3"/>
            </a:endParaRPr>
          </a:p>
          <a:p>
            <a:pPr marL="0" indent="0" algn="ctr">
              <a:buNone/>
            </a:pPr>
            <a:r>
              <a:rPr lang="fr-FR" b="1" dirty="0" smtClean="0">
                <a:hlinkClick r:id="rId3"/>
              </a:rPr>
              <a:t>décret </a:t>
            </a:r>
            <a:r>
              <a:rPr lang="fr-FR" b="1" dirty="0">
                <a:hlinkClick r:id="rId3"/>
              </a:rPr>
              <a:t>n° 2010-530 du 20 mai 2010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marL="0" indent="0" algn="ctr">
              <a:buNone/>
            </a:pP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2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Tout prestataire (y compris désormais les sous-traitants) doivent, quel que soit leur statut, faire une déclaration d'activité auprès du préfet de région (Service régional de contrôle de la DIRECCTE) au plus tard dans les 3 mois qui suivent la conclusion de leur première convention ou du premier contrat de formation professionnelle. 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0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6856" y="260648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La déclaration d’activité </a:t>
            </a:r>
            <a:r>
              <a:rPr lang="fr-FR" dirty="0" smtClean="0"/>
              <a:t>indique :</a:t>
            </a:r>
          </a:p>
          <a:p>
            <a:pPr marL="0" indent="0" algn="ctr">
              <a:buNone/>
            </a:pPr>
            <a:endParaRPr lang="fr-FR" dirty="0" smtClean="0"/>
          </a:p>
          <a:p>
            <a:r>
              <a:rPr lang="fr-FR" dirty="0" smtClean="0"/>
              <a:t>	la dénomination,</a:t>
            </a:r>
          </a:p>
          <a:p>
            <a:r>
              <a:rPr lang="fr-FR" dirty="0" smtClean="0"/>
              <a:t>	l’adresse,</a:t>
            </a:r>
          </a:p>
          <a:p>
            <a:r>
              <a:rPr lang="fr-FR" dirty="0" smtClean="0"/>
              <a:t>	l’objet </a:t>
            </a:r>
            <a:r>
              <a:rPr lang="fr-FR" dirty="0"/>
              <a:t>de l’activité et </a:t>
            </a:r>
            <a:endParaRPr lang="fr-FR" dirty="0" smtClean="0"/>
          </a:p>
          <a:p>
            <a:r>
              <a:rPr lang="fr-FR" dirty="0" smtClean="0"/>
              <a:t>	le </a:t>
            </a:r>
            <a:r>
              <a:rPr lang="fr-FR" dirty="0"/>
              <a:t>statut juridique du déclarant. </a:t>
            </a: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3100" dirty="0" smtClean="0"/>
              <a:t>Elle </a:t>
            </a:r>
            <a:r>
              <a:rPr lang="fr-FR" sz="3100" dirty="0"/>
              <a:t>est accompagnée de pièces permettant son identification </a:t>
            </a:r>
            <a:r>
              <a:rPr lang="fr-FR" sz="3100" dirty="0" smtClean="0"/>
              <a:t>&gt;</a:t>
            </a:r>
            <a:endParaRPr lang="fr-FR" dirty="0"/>
          </a:p>
          <a:p>
            <a:pPr marL="0" indent="0" algn="ctr">
              <a:buNone/>
            </a:pP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Organisme de formation /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4500" dirty="0" smtClean="0"/>
              <a:t>Les </a:t>
            </a:r>
            <a:r>
              <a:rPr lang="fr-FR" sz="4500" dirty="0"/>
              <a:t>pièces nécessaires à la déclaration </a:t>
            </a:r>
            <a:r>
              <a:rPr lang="fr-FR" sz="4500" dirty="0" smtClean="0"/>
              <a:t>d'activité</a:t>
            </a:r>
          </a:p>
          <a:p>
            <a:pPr marL="0" indent="0" algn="ctr">
              <a:buNone/>
            </a:pPr>
            <a:endParaRPr lang="fr-FR" dirty="0" smtClean="0"/>
          </a:p>
          <a:p>
            <a:pPr lvl="0"/>
            <a:r>
              <a:rPr lang="fr-FR" dirty="0"/>
              <a:t>une copie du justificatif d’attribution du </a:t>
            </a:r>
            <a:r>
              <a:rPr lang="fr-FR" dirty="0">
                <a:solidFill>
                  <a:srgbClr val="00B0F0"/>
                </a:solidFill>
              </a:rPr>
              <a:t>numéro SIREN</a:t>
            </a:r>
            <a:r>
              <a:rPr lang="fr-FR" dirty="0"/>
              <a:t>,</a:t>
            </a:r>
          </a:p>
          <a:p>
            <a:pPr lvl="0"/>
            <a:r>
              <a:rPr lang="fr-FR" dirty="0"/>
              <a:t>un original de moins de trois mois du bulletin n° 3 du </a:t>
            </a:r>
            <a:r>
              <a:rPr lang="fr-FR" dirty="0">
                <a:solidFill>
                  <a:srgbClr val="00B0F0"/>
                </a:solidFill>
              </a:rPr>
              <a:t>casier judiciaire du dirigeant </a:t>
            </a:r>
            <a:r>
              <a:rPr lang="fr-FR" dirty="0"/>
              <a:t>pour les personnes morales ou celui du déclarant pour les personnes physiques,</a:t>
            </a:r>
          </a:p>
          <a:p>
            <a:pPr lvl="0"/>
            <a:r>
              <a:rPr lang="fr-FR" dirty="0"/>
              <a:t>une copie de la première </a:t>
            </a:r>
            <a:r>
              <a:rPr lang="fr-FR" dirty="0">
                <a:solidFill>
                  <a:srgbClr val="00B0F0"/>
                </a:solidFill>
              </a:rPr>
              <a:t>convention</a:t>
            </a:r>
            <a:r>
              <a:rPr lang="fr-FR" dirty="0"/>
              <a:t> ou du premier </a:t>
            </a:r>
            <a:r>
              <a:rPr lang="fr-FR" dirty="0">
                <a:solidFill>
                  <a:srgbClr val="00B0F0"/>
                </a:solidFill>
              </a:rPr>
              <a:t>contrat de formation</a:t>
            </a:r>
            <a:r>
              <a:rPr lang="fr-FR" dirty="0"/>
              <a:t> professionnelle, signé depuis moins de 3 mois,</a:t>
            </a:r>
          </a:p>
          <a:p>
            <a:pPr lvl="0"/>
            <a:r>
              <a:rPr lang="fr-FR" dirty="0"/>
              <a:t>une copie du </a:t>
            </a:r>
            <a:r>
              <a:rPr lang="fr-FR" dirty="0">
                <a:solidFill>
                  <a:srgbClr val="00B0F0"/>
                </a:solidFill>
              </a:rPr>
              <a:t>programme de formation</a:t>
            </a:r>
            <a:r>
              <a:rPr lang="fr-FR" dirty="0"/>
              <a:t>,</a:t>
            </a:r>
          </a:p>
          <a:p>
            <a:pPr lvl="0"/>
            <a:r>
              <a:rPr lang="fr-FR" dirty="0"/>
              <a:t>la </a:t>
            </a:r>
            <a:r>
              <a:rPr lang="fr-FR" dirty="0">
                <a:solidFill>
                  <a:srgbClr val="00B0F0"/>
                </a:solidFill>
              </a:rPr>
              <a:t>liste des personnes </a:t>
            </a:r>
            <a:r>
              <a:rPr lang="fr-FR" dirty="0"/>
              <a:t>qui interviennent dans la réalisation de l’action avec mention de leurs titres et qualités et du lien contractuel qui les lie à l’organisme.</a:t>
            </a:r>
          </a:p>
          <a:p>
            <a:r>
              <a:rPr lang="fr-FR" dirty="0"/>
              <a:t>D’autres pièces ou informations peuvent être demandées par l’administration.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 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04511-7B21-49B8-9498-5115A7208ED2}" type="slidenum">
              <a:rPr lang="fr-FR" smtClean="0"/>
              <a:t>99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7354</TotalTime>
  <Words>2086</Words>
  <Application>Microsoft Office PowerPoint</Application>
  <PresentationFormat>Affichage à l'écran (4:3)</PresentationFormat>
  <Paragraphs>623</Paragraphs>
  <Slides>107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107</vt:i4>
      </vt:variant>
    </vt:vector>
  </HeadingPairs>
  <TitlesOfParts>
    <vt:vector size="108" baseType="lpstr">
      <vt:lpstr>Thème Office</vt:lpstr>
      <vt:lpstr>Présentation PowerPoint</vt:lpstr>
      <vt:lpstr>   JFE NE 24 novembre 2018    09h 00 PRESENTATION de la journée, tour de table      PERIODE DE TRANSITION      p 3         09h 15 L’EXPLOITATION DES BALLONS / OPERATIONS AERIENNES :   p 13  Compte-rendu DGAC / PILOTES / PARIS  du 26 octobre 2018  DTO : Etat des lieux à « J-480 »     p 17    MEDICAL :       p 57  L’ACCIDENTOLOGIE  2018 en ballon et chez les autres pratiquants :   p 61  Dénominateurs communs / reporting de l’ISAL  REX : analyse d’un rapport du BEA / accident 2014  REX-NOTIFICATIONS !?     Pause 14h 00  EXECUTION DES VOLS : procédures d’urgence et procédures normales / TP p 86   15h 00 1) MODULE / INSTRUCTEURS : l’instruction à partir d’avril 2020, les DTO  p 88  les organismes de prestations de formation    p 95  2) FAQ / PILOTES : mise en commun des questions   15h 40 ECHANGES sur les sujets proposés :     p 103  16h 30 Bilan, attestations, évaluation 17h 00 Clôture de la journée </vt:lpstr>
      <vt:lpstr>Période de Transition  avril 2020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L’exploitation des ballons Opérations aériennes   Séminaire DGAC / pilotes de ballon 26 octobre 2018</vt:lpstr>
      <vt:lpstr>       Sommaire : 1. Etat des lieux 2. Règlementation européenne 3. Documentation requise 4. Maintien de la navigabilité (Part M L) 5. Implication de l’autorité (Part ARO) 6. Attendus d’un système de gestion 7. Licence pilote 8. Notifications d’événements de sécurité   * Liens   * Questions / réponses   * Bilan / conclusions </vt:lpstr>
      <vt:lpstr>Présentation PowerPoint</vt:lpstr>
      <vt:lpstr>VOIR    Séminaire « Exploitants ballons » 26 octobre 2018</vt:lpstr>
      <vt:lpstr>Présentation PowerPoint</vt:lpstr>
      <vt:lpstr>FORMATION AU PILOTAGE</vt:lpstr>
      <vt:lpstr>Arrêtés en vigueur  jusqu’en avril 2020 :  Arrêté du 24 juin 1998  Arrêté du 4 avril 2007</vt:lpstr>
      <vt:lpstr>Règlement européen n° 1178 / 2011  de la commission du 3 novembre 2011  dit « AIRCREW » et  paru le 25 novembre 2011 au JOUE  qui détermine les exigences techniques et les procédures administratives applicables  au personnel navigant de l'aviation civile conformément au règlement (CE) n° 216/2008 du Parlement européen et du Conseil.</vt:lpstr>
      <vt:lpstr>Opérations aériennes / DTO : Points communs …… Différences</vt:lpstr>
      <vt:lpstr>DTO : que dit l’ANNEXE IV   ?</vt:lpstr>
      <vt:lpstr>(a) Un DTO est autorisé à dispenser les formations suivantes pour autant qu’il ait présenté une déclaration conformément au point DTO.GEN.115</vt:lpstr>
      <vt:lpstr>(a) Un DTO est autorisé à dispenser les formations suivantes pour autant qu’il ait présenté une déclaration conformément au point DTO.GEN.115</vt:lpstr>
      <vt:lpstr>(b) Un DTO est également autorisé à dispenser les cours pour examinateurs </vt:lpstr>
      <vt:lpstr>DTO.GEN.115 Déclaration /1</vt:lpstr>
      <vt:lpstr>DTO.GEN.115 Déclaration /2</vt:lpstr>
      <vt:lpstr>DTO.GEN.115 Déclaration /3</vt:lpstr>
      <vt:lpstr>DTO.GEN.115 Déclaration /4</vt:lpstr>
      <vt:lpstr>DTO.GEN.115 Déclaration /5</vt:lpstr>
      <vt:lpstr>DTO.GEN.116  Notification des modifications et cessation des activités de formation</vt:lpstr>
      <vt:lpstr>DTO.GEN.135  Retrait de l’autorisation de dispenser une formation</vt:lpstr>
      <vt:lpstr>DTO.GEN.140 Accès</vt:lpstr>
      <vt:lpstr>DTO.GEN.150 Constatations</vt:lpstr>
      <vt:lpstr>DTO.GEN.155 Réaction à un problème de sécurité </vt:lpstr>
      <vt:lpstr>DTO.GEN.210 Exigences en matière de personnel /1</vt:lpstr>
      <vt:lpstr>DTO.GEN.210 Exigences en matière de personnel /2</vt:lpstr>
      <vt:lpstr>DTO.GEN.210 Exigences en matière de personnel /3</vt:lpstr>
      <vt:lpstr>DTO.GEN.210 Exigences en matière de personnel /4</vt:lpstr>
      <vt:lpstr>DTO.GEN.210 Exigences en matière de personnel /5</vt:lpstr>
      <vt:lpstr>DTO.GEN.210 Exigences en matière de personnel /6 </vt:lpstr>
      <vt:lpstr>DTO.GEN.215 Exigences en matière d’installations</vt:lpstr>
      <vt:lpstr>DTO.GEN.220 Archivage /1</vt:lpstr>
      <vt:lpstr>DTO.GEN.220 Archivage /2</vt:lpstr>
      <vt:lpstr>DTO.GEN.220 Archivage /3</vt:lpstr>
      <vt:lpstr>DTO.GEN.230 Programme de formation du DTO /1</vt:lpstr>
      <vt:lpstr>DTO.GEN.230 Programme de formation du DTO /2</vt:lpstr>
      <vt:lpstr>DTO.GEN.240 Aéronefs d’entraînement et FSTD </vt:lpstr>
      <vt:lpstr>DTO.GEN.250 Aérodromes et sites d’exploitation /1</vt:lpstr>
      <vt:lpstr>DTO.GEN.250 Aérodromes et sites d’exploitation /2</vt:lpstr>
      <vt:lpstr>DTO.GEN.260 Instruction théorique</vt:lpstr>
      <vt:lpstr>DTO.GEN.270 Bilan interne annuel et rapport d’activité annuel</vt:lpstr>
      <vt:lpstr>DEMARRAGE d’un DTO</vt:lpstr>
      <vt:lpstr>DÉCLARATION / 1 conformément au règlement (UE) nº 1178/2011 de la Commission</vt:lpstr>
      <vt:lpstr>DÉCLARATION /2 conformément au règlement (UE) nº 1178/2011 de la Commission</vt:lpstr>
      <vt:lpstr>Présentation PowerPoint</vt:lpstr>
      <vt:lpstr>MEDICAL</vt:lpstr>
      <vt:lpstr>MEDICAL</vt:lpstr>
      <vt:lpstr>MEDICAL</vt:lpstr>
      <vt:lpstr>Présentation PowerPoint</vt:lpstr>
      <vt:lpstr>L’accidentologie REX Notifications / 1</vt:lpstr>
      <vt:lpstr>L’accidentologie-REX-Notifications</vt:lpstr>
      <vt:lpstr>L’accidentologie REX Notifications</vt:lpstr>
      <vt:lpstr>L’accidentologie-REX-Notifications</vt:lpstr>
      <vt:lpstr>L’accidentologie-REX-Notifications</vt:lpstr>
      <vt:lpstr>L’accidentologie-REX-Notifications</vt:lpstr>
      <vt:lpstr>L’accidentologie-REX-Notifications</vt:lpstr>
      <vt:lpstr>L’accidentologie-REX-Notifications</vt:lpstr>
      <vt:lpstr>Présentation PowerPoint</vt:lpstr>
      <vt:lpstr>L’accidentologie-REX-Notifications</vt:lpstr>
      <vt:lpstr>L’accidentologie-REX-Notifications</vt:lpstr>
      <vt:lpstr>Présentation PowerPoint</vt:lpstr>
      <vt:lpstr>Présentation PowerPoint</vt:lpstr>
      <vt:lpstr>Présentation PowerPoint</vt:lpstr>
      <vt:lpstr>Présentation PowerPoint</vt:lpstr>
      <vt:lpstr>L’accidentologie-BEA-Notifications</vt:lpstr>
      <vt:lpstr>L’accidentologie-BEA-Notifications</vt:lpstr>
      <vt:lpstr>L’accidentologie-BEA-Notifications</vt:lpstr>
      <vt:lpstr>L’accidentologie-BEA-Notifications</vt:lpstr>
      <vt:lpstr>L’accidentologie-BEA-Notifications</vt:lpstr>
      <vt:lpstr>L’accidentologie-REX-Notifications</vt:lpstr>
      <vt:lpstr>L’accidentologie-REX-Notifications</vt:lpstr>
      <vt:lpstr>L’accidentologie-REX-Notifications</vt:lpstr>
      <vt:lpstr>L’accidentologie-REX-Notifications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Organisme de formation / 1</vt:lpstr>
      <vt:lpstr>Organisme de formation / 2</vt:lpstr>
      <vt:lpstr>Organisme de formation /3</vt:lpstr>
      <vt:lpstr>Organisme de formation / 4</vt:lpstr>
      <vt:lpstr>Organisme de formation / 5</vt:lpstr>
      <vt:lpstr>Organisme de formation / 6</vt:lpstr>
      <vt:lpstr>Organisme de formation / 7</vt:lpstr>
      <vt:lpstr>Présentation PowerPoint</vt:lpstr>
      <vt:lpstr>FAQ </vt:lpstr>
      <vt:lpstr>Le credo de la FFA</vt:lpstr>
      <vt:lpstr>    Remise des attestations                                                                             et des justificatifs                                                 17h00  Clôture                                        Bon retour </vt:lpstr>
      <vt:lpstr>C’était la JFE 2015 à Chambley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VICTOR</dc:creator>
  <cp:lastModifiedBy>VICTOR</cp:lastModifiedBy>
  <cp:revision>133</cp:revision>
  <dcterms:created xsi:type="dcterms:W3CDTF">2018-11-07T09:59:56Z</dcterms:created>
  <dcterms:modified xsi:type="dcterms:W3CDTF">2018-11-18T12:42:23Z</dcterms:modified>
</cp:coreProperties>
</file>